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1"/>
  </p:sldMasterIdLst>
  <p:notesMasterIdLst>
    <p:notesMasterId r:id="rId21"/>
  </p:notesMasterIdLst>
  <p:sldIdLst>
    <p:sldId id="256" r:id="rId2"/>
    <p:sldId id="261" r:id="rId3"/>
    <p:sldId id="269" r:id="rId4"/>
    <p:sldId id="291" r:id="rId5"/>
    <p:sldId id="268" r:id="rId6"/>
    <p:sldId id="306" r:id="rId7"/>
    <p:sldId id="312" r:id="rId8"/>
    <p:sldId id="314" r:id="rId9"/>
    <p:sldId id="330" r:id="rId10"/>
    <p:sldId id="323" r:id="rId11"/>
    <p:sldId id="321" r:id="rId12"/>
    <p:sldId id="316" r:id="rId13"/>
    <p:sldId id="310" r:id="rId14"/>
    <p:sldId id="285" r:id="rId15"/>
    <p:sldId id="324" r:id="rId16"/>
    <p:sldId id="331" r:id="rId17"/>
    <p:sldId id="329" r:id="rId18"/>
    <p:sldId id="332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5623"/>
    <a:srgbClr val="333F50"/>
    <a:srgbClr val="4472C4"/>
    <a:srgbClr val="6AAEDD"/>
    <a:srgbClr val="D58CF1"/>
    <a:srgbClr val="25A4B8"/>
    <a:srgbClr val="2BB9CE"/>
    <a:srgbClr val="08AC73"/>
    <a:srgbClr val="0DC281"/>
    <a:srgbClr val="FF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7" autoAdjust="0"/>
    <p:restoredTop sz="88221" autoAdjust="0"/>
  </p:normalViewPr>
  <p:slideViewPr>
    <p:cSldViewPr snapToGrid="0" snapToObjects="1">
      <p:cViewPr>
        <p:scale>
          <a:sx n="114" d="100"/>
          <a:sy n="114" d="100"/>
        </p:scale>
        <p:origin x="680" y="3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5EB10-4A2D-744E-B853-C33A9A2764FC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C428D-7E95-1042-9E4D-FC276F16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4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37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5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1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the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3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15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67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6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</a:t>
            </a:r>
            <a:r>
              <a:rPr lang="en-US" baseline="0" dirty="0" smtClean="0"/>
              <a:t> variables with 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5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7D0399-31C1-BA48-BD09-54C952B54C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</a:t>
            </a:r>
            <a:r>
              <a:rPr lang="en-US" baseline="0" dirty="0" smtClean="0"/>
              <a:t> moved on to develop this ride-sharing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0B30D-C07A-425B-A90C-BA7BEB1910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5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8C428D-7E95-1042-9E4D-FC276F16B3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FF8-21A5-6246-B075-7A51D7945E20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AF9A-4A8E-3F4A-936F-7F905DD0C5B8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43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16FFE-F2D5-1A4F-98A0-D9E159680560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6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06B7C-5B1B-6B47-92AC-55CAFBB43CA9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49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9793-EF4D-AA49-A39B-5FA5A37D5A86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4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7F48E-3C54-C347-AF25-D989099D6512}" type="datetime1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27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F9E3B-3AD9-5E4D-8AAC-0238DDD88C51}" type="datetime1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753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5742-0BBB-AC40-B754-6288226CE57D}" type="datetime1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18410-0BE0-5B4A-8821-1C03A879E414}" type="datetime1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45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69484-9761-7A47-A29E-67A21E9D4FC2}" type="datetime1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731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26DC-4208-EE41-8D85-F15A3C939299}" type="datetime1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9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D6F1C-ED05-DE4D-AE55-2D921D3C5862}" type="datetime1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0861F-C4E5-6A42-9145-5E09253D7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48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5" Type="http://schemas.openxmlformats.org/officeDocument/2006/relationships/image" Target="../media/image26.tiff"/><Relationship Id="rId6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3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35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335" y="716133"/>
            <a:ext cx="9547377" cy="2387600"/>
          </a:xfrm>
        </p:spPr>
        <p:txBody>
          <a:bodyPr>
            <a:noAutofit/>
          </a:bodyPr>
          <a:lstStyle/>
          <a:p>
            <a:pPr algn="l"/>
            <a:r>
              <a:rPr lang="en-US" sz="4000" b="1" dirty="0" smtClean="0"/>
              <a:t>Residential Location Choice for Workers in the Era of Shared Autonomous Vehicles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03423"/>
            <a:ext cx="9651997" cy="96225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Wenwen</a:t>
            </a:r>
            <a:r>
              <a:rPr lang="en-US" altLang="zh-CN" dirty="0" smtClean="0"/>
              <a:t> Zhang, </a:t>
            </a:r>
            <a:r>
              <a:rPr lang="en-US" altLang="zh-CN" dirty="0" err="1" smtClean="0"/>
              <a:t>Subhrajit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Guhathakurta</a:t>
            </a:r>
            <a:endParaRPr lang="en-US" altLang="zh-CN" dirty="0" smtClean="0"/>
          </a:p>
          <a:p>
            <a:r>
              <a:rPr lang="en-US" sz="1800" dirty="0" smtClean="0"/>
              <a:t>Nov.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, 2016</a:t>
            </a:r>
          </a:p>
          <a:p>
            <a:r>
              <a:rPr lang="en-US" sz="1800" dirty="0" smtClean="0"/>
              <a:t>2016 ACSP Conference | Portland, OR</a:t>
            </a:r>
          </a:p>
          <a:p>
            <a:endParaRPr lang="en-US" altLang="zh-CN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12800" y="3616325"/>
            <a:ext cx="1065106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  <a:alpha val="5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70000"/>
          </a:blip>
          <a:stretch>
            <a:fillRect/>
          </a:stretch>
        </p:blipFill>
        <p:spPr>
          <a:xfrm>
            <a:off x="1092199" y="1438274"/>
            <a:ext cx="965200" cy="153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</a:blip>
          <a:stretch>
            <a:fillRect/>
          </a:stretch>
        </p:blipFill>
        <p:spPr>
          <a:xfrm rot="10800000">
            <a:off x="10210797" y="1883303"/>
            <a:ext cx="965200" cy="1536700"/>
          </a:xfrm>
          <a:prstGeom prst="rect">
            <a:avLst/>
          </a:prstGeom>
        </p:spPr>
      </p:pic>
      <p:pic>
        <p:nvPicPr>
          <p:cNvPr id="14" name="Picture 2" descr="C:\Users\Main User\Pictures\SCaRPLogl_May2011\scarpPHDBlueYellowyellowblue_hollow2.png"/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86" y="5421743"/>
            <a:ext cx="2189736" cy="72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 flipH="1">
            <a:off x="9871346" y="4882320"/>
            <a:ext cx="1482454" cy="147403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199" y="5407059"/>
            <a:ext cx="2142068" cy="703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420" b="-988"/>
          <a:stretch/>
        </p:blipFill>
        <p:spPr>
          <a:xfrm>
            <a:off x="2557157" y="5277423"/>
            <a:ext cx="2827648" cy="9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670" y="365125"/>
            <a:ext cx="9533803" cy="1325563"/>
          </a:xfrm>
        </p:spPr>
        <p:txBody>
          <a:bodyPr/>
          <a:lstStyle/>
          <a:p>
            <a:r>
              <a:rPr lang="en-US" sz="3600" dirty="0" smtClean="0"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Alternatives Development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24479"/>
            <a:ext cx="11024286" cy="4351338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“Alternatives” </a:t>
            </a:r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the set of properties on market for home buyer to choose from</a:t>
            </a:r>
          </a:p>
          <a:p>
            <a:endParaRPr lang="en-US" sz="3200" b="1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437078"/>
            <a:ext cx="634470" cy="576176"/>
            <a:chOff x="635000" y="1690688"/>
            <a:chExt cx="873456" cy="793205"/>
          </a:xfrm>
        </p:grpSpPr>
        <p:sp>
          <p:nvSpPr>
            <p:cNvPr id="5" name="Oval 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7256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8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62675"/>
            <a:ext cx="2743200" cy="365125"/>
          </a:xfrm>
        </p:spPr>
        <p:txBody>
          <a:bodyPr/>
          <a:lstStyle/>
          <a:p>
            <a:fld id="{1B70861F-C4E5-6A42-9145-5E09253D72FC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78117" y="4158541"/>
            <a:ext cx="102362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5582443" y="4171241"/>
            <a:ext cx="464812" cy="46481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772865" y="4259564"/>
            <a:ext cx="1174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Time</a:t>
            </a:r>
            <a:endParaRPr lang="en-US" sz="2400"/>
          </a:p>
        </p:txBody>
      </p:sp>
      <p:grpSp>
        <p:nvGrpSpPr>
          <p:cNvPr id="61" name="Group 60"/>
          <p:cNvGrpSpPr/>
          <p:nvPr/>
        </p:nvGrpSpPr>
        <p:grpSpPr>
          <a:xfrm>
            <a:off x="1267029" y="3291263"/>
            <a:ext cx="10595457" cy="2988389"/>
            <a:chOff x="1267029" y="3291263"/>
            <a:chExt cx="10595457" cy="2988389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751970" y="5192276"/>
              <a:ext cx="611460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1563243" y="3291263"/>
              <a:ext cx="546100" cy="16256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 rot="10800000">
              <a:off x="9473307" y="3299644"/>
              <a:ext cx="546100" cy="16256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267029" y="5009470"/>
              <a:ext cx="1626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2">
                      <a:lumMod val="75000"/>
                    </a:schemeClr>
                  </a:solidFill>
                </a:rPr>
                <a:t>Oct 2008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702864" y="5007610"/>
              <a:ext cx="1626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chemeClr val="accent2">
                      <a:lumMod val="75000"/>
                    </a:schemeClr>
                  </a:solidFill>
                </a:rPr>
                <a:t>Sept 2009</a:t>
              </a:r>
              <a:endParaRPr lang="en-US" sz="20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81915" y="5239373"/>
              <a:ext cx="12602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 smtClean="0">
                  <a:solidFill>
                    <a:schemeClr val="accent2">
                      <a:lumMod val="75000"/>
                    </a:schemeClr>
                  </a:solidFill>
                </a:rPr>
                <a:t>6 month</a:t>
              </a:r>
              <a:endParaRPr lang="en-US" sz="21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76570" y="5233252"/>
              <a:ext cx="126024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b="1" dirty="0" smtClean="0">
                  <a:solidFill>
                    <a:schemeClr val="accent2">
                      <a:lumMod val="75000"/>
                    </a:schemeClr>
                  </a:solidFill>
                </a:rPr>
                <a:t>6 month</a:t>
              </a:r>
              <a:endParaRPr lang="en-US" sz="21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813385" y="5448655"/>
              <a:ext cx="30491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</a:rPr>
                <a:t>One-year Moving Time Window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946095" y="3384513"/>
            <a:ext cx="7689959" cy="1495777"/>
            <a:chOff x="1946095" y="3384513"/>
            <a:chExt cx="7689959" cy="149577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3466" y="3693729"/>
              <a:ext cx="464812" cy="46481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995153" y="3398956"/>
              <a:ext cx="80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Alt 1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7066" y="3693729"/>
              <a:ext cx="464812" cy="46481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3166" y="3706429"/>
              <a:ext cx="464812" cy="46481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38711" y="3693729"/>
              <a:ext cx="464812" cy="46481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711" y="3693729"/>
              <a:ext cx="464812" cy="46481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7344" y="3706429"/>
              <a:ext cx="464812" cy="46481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46095" y="4213832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Oct</a:t>
              </a: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2008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36534" y="4233959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Nov</a:t>
              </a: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2008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73204" y="4228676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333F50"/>
                  </a:solidFill>
                </a:rPr>
                <a:t>Dec</a:t>
              </a:r>
              <a:endParaRPr lang="en-US" dirty="0" smtClean="0">
                <a:solidFill>
                  <a:srgbClr val="333F50"/>
                </a:solidFill>
              </a:endParaRP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2008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329182" y="4213832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Feb</a:t>
              </a: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2009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830179" y="4213832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Sept</a:t>
              </a: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2009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060697" y="4209797"/>
              <a:ext cx="805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Aug</a:t>
              </a:r>
            </a:p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2009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50925" y="3395151"/>
              <a:ext cx="80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Alt 2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373203" y="3392383"/>
              <a:ext cx="80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Alt 3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95921" y="3390325"/>
              <a:ext cx="80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Alt 4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23613" y="3384513"/>
              <a:ext cx="9693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333F50"/>
                  </a:solidFill>
                </a:rPr>
                <a:t>Alt n-1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822486" y="3391620"/>
              <a:ext cx="805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solidFill>
                    <a:srgbClr val="333F50"/>
                  </a:solidFill>
                </a:rPr>
                <a:t>Alt n</a:t>
              </a:r>
              <a:endParaRPr lang="en-US" dirty="0">
                <a:solidFill>
                  <a:srgbClr val="333F5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32262" y="3463517"/>
              <a:ext cx="19062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3600" dirty="0" smtClean="0">
                  <a:solidFill>
                    <a:srgbClr val="333F50"/>
                  </a:solidFill>
                </a:rPr>
                <a:t>……</a:t>
              </a:r>
              <a:endParaRPr lang="en-US" sz="3600" dirty="0">
                <a:solidFill>
                  <a:srgbClr val="333F50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974563" y="2687516"/>
            <a:ext cx="5652582" cy="764445"/>
            <a:chOff x="2974563" y="2687516"/>
            <a:chExt cx="5652582" cy="764445"/>
          </a:xfrm>
        </p:grpSpPr>
        <p:sp>
          <p:nvSpPr>
            <p:cNvPr id="48" name="Triangle 47"/>
            <p:cNvSpPr/>
            <p:nvPr/>
          </p:nvSpPr>
          <p:spPr>
            <a:xfrm rot="10800000">
              <a:off x="3094428" y="3196794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9" name="Triangle 48"/>
            <p:cNvSpPr/>
            <p:nvPr/>
          </p:nvSpPr>
          <p:spPr>
            <a:xfrm rot="10800000">
              <a:off x="3652860" y="3198601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0" name="Triangle 49"/>
            <p:cNvSpPr/>
            <p:nvPr/>
          </p:nvSpPr>
          <p:spPr>
            <a:xfrm rot="10800000">
              <a:off x="8333247" y="3170960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974563" y="2687516"/>
              <a:ext cx="51633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75000"/>
                    </a:schemeClr>
                  </a:solidFill>
                </a:rPr>
                <a:t>Randomly Draw 29 Alternatives</a:t>
              </a:r>
              <a:endParaRPr lang="en-US" sz="2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5" name="Triangle 54"/>
            <p:cNvSpPr/>
            <p:nvPr/>
          </p:nvSpPr>
          <p:spPr>
            <a:xfrm rot="10800000">
              <a:off x="6276675" y="3196794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6" name="Triangle 55"/>
            <p:cNvSpPr/>
            <p:nvPr/>
          </p:nvSpPr>
          <p:spPr>
            <a:xfrm rot="10800000">
              <a:off x="6888251" y="3196794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404985" y="4669523"/>
            <a:ext cx="80587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Mar</a:t>
            </a:r>
          </a:p>
          <a:p>
            <a:pPr algn="ct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2009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7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527293" y="4011898"/>
            <a:ext cx="4274175" cy="384899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86922" y="4028726"/>
            <a:ext cx="4956372" cy="422654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764684" y="1759845"/>
            <a:ext cx="4678610" cy="381202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440332" y="1786801"/>
            <a:ext cx="4352569" cy="360497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811" y="1775047"/>
            <a:ext cx="4632089" cy="2023910"/>
          </a:xfrm>
          <a:ln>
            <a:solidFill>
              <a:schemeClr val="accent6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    Household characteristics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Household size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Income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Race/Ethnicity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Vehicle ownership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Age</a:t>
            </a: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996" y="365125"/>
            <a:ext cx="9533803" cy="1325563"/>
          </a:xfrm>
        </p:spPr>
        <p:txBody>
          <a:bodyPr/>
          <a:lstStyle/>
          <a:p>
            <a:r>
              <a:rPr lang="en-US" sz="3600" dirty="0" smtClean="0"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Independent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Variables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85526" y="437078"/>
            <a:ext cx="634470" cy="576176"/>
            <a:chOff x="635000" y="1690688"/>
            <a:chExt cx="873456" cy="793205"/>
          </a:xfrm>
        </p:grpSpPr>
        <p:sp>
          <p:nvSpPr>
            <p:cNvPr id="5" name="Oval 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7256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8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37447" y="1758120"/>
            <a:ext cx="5105847" cy="2003773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latin typeface="Garamond" charset="0"/>
                <a:ea typeface="Garamond" charset="0"/>
                <a:cs typeface="Garamond" charset="0"/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100">
                <a:latin typeface="Garamond" charset="0"/>
                <a:ea typeface="Garamond" charset="0"/>
                <a:cs typeface="Garamond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      Property </a:t>
            </a:r>
            <a:r>
              <a:rPr lang="en-US" dirty="0">
                <a:solidFill>
                  <a:schemeClr val="bg1"/>
                </a:solidFill>
              </a:rPr>
              <a:t>characteristics</a:t>
            </a:r>
          </a:p>
          <a:p>
            <a:pPr lvl="1"/>
            <a:r>
              <a:rPr lang="en-US" sz="2400" dirty="0"/>
              <a:t>Sale price</a:t>
            </a:r>
          </a:p>
          <a:p>
            <a:pPr lvl="1"/>
            <a:r>
              <a:rPr lang="en-US" sz="2400" dirty="0"/>
              <a:t>Bedroom + Bathrooms</a:t>
            </a:r>
          </a:p>
          <a:p>
            <a:pPr lvl="1"/>
            <a:r>
              <a:rPr lang="en-US" sz="2400" dirty="0"/>
              <a:t>Sizes (Finished/Lot)</a:t>
            </a:r>
          </a:p>
          <a:p>
            <a:pPr lvl="1"/>
            <a:r>
              <a:rPr lang="en-US" sz="2400" dirty="0"/>
              <a:t>School </a:t>
            </a:r>
            <a:r>
              <a:rPr lang="en-US" sz="2400" dirty="0" smtClean="0"/>
              <a:t>Quality</a:t>
            </a:r>
          </a:p>
          <a:p>
            <a:pPr lvl="1"/>
            <a:r>
              <a:rPr lang="en-US" sz="2400" dirty="0" smtClean="0"/>
              <a:t>Property type (single family, condo)</a:t>
            </a:r>
            <a:endParaRPr lang="en-US" sz="24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160811" y="4012105"/>
            <a:ext cx="4640658" cy="202391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     </a:t>
            </a:r>
            <a:r>
              <a:rPr lang="en-US" sz="29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Built Environment</a:t>
            </a:r>
          </a:p>
          <a:p>
            <a:pPr lvl="1"/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Entropy Index</a:t>
            </a:r>
          </a:p>
          <a:p>
            <a:pPr lvl="1"/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Density</a:t>
            </a:r>
          </a:p>
          <a:p>
            <a:pPr lvl="1"/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Park Accessibility</a:t>
            </a:r>
          </a:p>
          <a:p>
            <a:pPr lvl="1"/>
            <a:r>
              <a:rPr lang="en-US" sz="2800" dirty="0" err="1" smtClean="0">
                <a:latin typeface="Garamond" charset="0"/>
                <a:ea typeface="Garamond" charset="0"/>
                <a:cs typeface="Garamond" charset="0"/>
              </a:rPr>
              <a:t>Walkscore</a:t>
            </a:r>
            <a:endParaRPr lang="en-US" sz="28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337446" y="4028726"/>
            <a:ext cx="5105847" cy="202391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700" b="1" dirty="0" smtClean="0">
                <a:latin typeface="Garamond" charset="0"/>
                <a:ea typeface="Garamond" charset="0"/>
                <a:cs typeface="Garamond" charset="0"/>
              </a:rPr>
              <a:t>      </a:t>
            </a:r>
            <a:r>
              <a:rPr lang="en-US" sz="2700" b="1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Transportation Costs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Commute time cost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Commute time * hourly salary</a:t>
            </a:r>
          </a:p>
          <a:p>
            <a:pPr lvl="1"/>
            <a:r>
              <a:rPr lang="en-US" sz="2600" dirty="0" smtClean="0">
                <a:latin typeface="Garamond" charset="0"/>
                <a:ea typeface="Garamond" charset="0"/>
                <a:cs typeface="Garamond" charset="0"/>
              </a:rPr>
              <a:t>Vehicle cost</a:t>
            </a:r>
          </a:p>
          <a:p>
            <a:pPr lvl="2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M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ile based cost * commute distance</a:t>
            </a: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6" y="1633702"/>
            <a:ext cx="652798" cy="6527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992717" y="3798957"/>
            <a:ext cx="487327" cy="64418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122178" y="1723398"/>
            <a:ext cx="581218" cy="50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22178" y="3952230"/>
            <a:ext cx="581218" cy="50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003" y="3945979"/>
            <a:ext cx="581218" cy="5054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60890" y="1569157"/>
            <a:ext cx="626887" cy="7044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92062" y="-14067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1703" y="290175"/>
            <a:ext cx="9533803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r>
              <a:rPr lang="en-US" sz="3600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sz="36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3600" b="1" dirty="0" smtClean="0">
                <a:latin typeface="Garamond" charset="0"/>
                <a:ea typeface="Garamond" charset="0"/>
                <a:cs typeface="Garamond" charset="0"/>
              </a:rPr>
              <a:t>Model Results by Market Segments</a:t>
            </a:r>
            <a:endParaRPr lang="en-US" sz="3600"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85526" y="437078"/>
            <a:ext cx="610086" cy="576176"/>
            <a:chOff x="635000" y="1690688"/>
            <a:chExt cx="839887" cy="793205"/>
          </a:xfrm>
        </p:grpSpPr>
        <p:sp>
          <p:nvSpPr>
            <p:cNvPr id="5" name="Oval 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3687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8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>
                <a:latin typeface="Garamond" charset="0"/>
                <a:ea typeface="Garamond" charset="0"/>
                <a:cs typeface="Garamond" charset="0"/>
              </a:rPr>
              <a:t>12</a:t>
            </a:fld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23540"/>
                  </p:ext>
                </p:extLst>
              </p:nvPr>
            </p:nvGraphicFramePr>
            <p:xfrm>
              <a:off x="490019" y="1465838"/>
              <a:ext cx="11205769" cy="4879340"/>
            </p:xfrm>
            <a:graphic>
              <a:graphicData uri="http://schemas.openxmlformats.org/drawingml/2006/table">
                <a:tbl>
                  <a:tblPr/>
                  <a:tblGrid>
                    <a:gridCol w="3038370"/>
                    <a:gridCol w="1152842"/>
                    <a:gridCol w="984009"/>
                    <a:gridCol w="1000486"/>
                    <a:gridCol w="831652"/>
                    <a:gridCol w="1032396"/>
                    <a:gridCol w="1032396"/>
                    <a:gridCol w="1066809"/>
                    <a:gridCol w="1066809"/>
                  </a:tblGrid>
                  <a:tr h="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Age&lt;40 &amp; No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Age&lt;40 &amp; </a:t>
                          </a:r>
                          <a:r>
                            <a:rPr lang="hr-HR" sz="18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Kids</a:t>
                          </a:r>
                          <a:endParaRPr lang="hr-H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Age&gt;=40 &amp; No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Age&gt;=40 &amp;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Property Age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0.013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uk-UA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uk-UA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0.033</a:t>
                          </a:r>
                          <a:endParaRPr lang="uk-UA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uk-UA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-0.015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-0.010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Sale price income ratio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0.226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-0.318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-0.220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Percent same race (block group)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2.120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3.419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2.279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2.583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Commute time costs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0.003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0.005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-6.284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Commute vehicle costs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5.541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cs-CZ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5.121</a:t>
                          </a:r>
                          <a:endParaRPr lang="cs-CZ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cs-CZ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cs-CZ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-1.761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(3-5]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0.623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0.447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0.588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(5,7]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0.663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0.524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0.764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(7,10]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1.011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0.456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1.254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Single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family property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1.661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1.229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SQFT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per person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Land use entropy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-0.785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Population density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-0.0001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149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144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306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Log Likelihood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-330.55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-290.69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-645.63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-681.05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Likelihood</a:t>
                          </a:r>
                          <a:r>
                            <a:rPr lang="en-US" sz="18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Ratio Test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242.24***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305.81***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554.67***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559.98***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7880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baseline="0" dirty="0" err="1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MacFadden</a:t>
                          </a:r>
                          <a:r>
                            <a:rPr lang="en-US" sz="18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Garamond" charset="0"/>
                                      <a:cs typeface="Garamond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Garamond" charset="0"/>
                                      <a:cs typeface="Garamond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1800" b="0" i="1" u="none" strike="noStrike" baseline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charset="0"/>
                                      <a:ea typeface="Garamond" charset="0"/>
                                      <a:cs typeface="Garamond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0.268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0.347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0.300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0.291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23540"/>
                  </p:ext>
                </p:extLst>
              </p:nvPr>
            </p:nvGraphicFramePr>
            <p:xfrm>
              <a:off x="490019" y="1465838"/>
              <a:ext cx="11205769" cy="4879340"/>
            </p:xfrm>
            <a:graphic>
              <a:graphicData uri="http://schemas.openxmlformats.org/drawingml/2006/table">
                <a:tbl>
                  <a:tblPr/>
                  <a:tblGrid>
                    <a:gridCol w="3038370"/>
                    <a:gridCol w="1152842"/>
                    <a:gridCol w="984009"/>
                    <a:gridCol w="1000486"/>
                    <a:gridCol w="831652"/>
                    <a:gridCol w="1032396"/>
                    <a:gridCol w="1032396"/>
                    <a:gridCol w="1066809"/>
                    <a:gridCol w="1066809"/>
                  </a:tblGrid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Age&lt;40 &amp; No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hr-HR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Age&lt;40 &amp; </a:t>
                          </a:r>
                          <a:r>
                            <a:rPr lang="hr-HR" sz="1800" b="1" i="0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Kids</a:t>
                          </a:r>
                          <a:endParaRPr lang="hr-HR" sz="1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Age&gt;=40 &amp; No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Age&gt;=40 &amp; Kids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Property Age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0.013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uk-UA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uk-UA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0.033</a:t>
                          </a:r>
                          <a:endParaRPr lang="uk-UA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uk-UA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-0.015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-0.010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Sale price income ratio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0.226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0.252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-0.318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-0.220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Percent same race (block group)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2.120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3.419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2.279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2.583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Commute time costs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l-PL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0.003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l-PL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l-PL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0.005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-6.284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Commute vehicle costs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5.541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cs-CZ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</a:t>
                          </a:r>
                          <a:r>
                            <a:rPr lang="cs-CZ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5.121</a:t>
                          </a:r>
                          <a:endParaRPr lang="cs-CZ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cs-CZ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cs-CZ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-1.761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(3-5]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0.623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0.447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0.588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(5,7]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0.663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0.524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0.764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Middle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school score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(7,10]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1.011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hr-H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hr-H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0.456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1.254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Single </a:t>
                          </a:r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family property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1.661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1.229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SQFT 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per person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0.001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Land use entropy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nb-NO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-0.785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nb-NO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</a:t>
                          </a:r>
                          <a:endParaRPr lang="nb-NO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Population density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pt-BR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-0.0001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pt-BR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***</a:t>
                          </a:r>
                          <a:endParaRPr lang="pt-BR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149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144</a:t>
                          </a:r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306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310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Log Likelihood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-330.55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-290.69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-645.63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-681.05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Likelihood</a:t>
                          </a:r>
                          <a:r>
                            <a:rPr lang="en-US" sz="1800" b="0" i="0" u="none" strike="noStrike" baseline="0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 Ratio Test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242.24***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305.81***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554.67***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559.98***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t="-1625532" r="-268737" b="-48936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0.268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0.347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0.300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Garamond" charset="0"/>
                              <a:ea typeface="Garamond" charset="0"/>
                              <a:cs typeface="Garamond" charset="0"/>
                            </a:rPr>
                            <a:t>0.291</a:t>
                          </a:r>
                          <a:endParaRPr lang="en-U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aramond" charset="0"/>
                            <a:ea typeface="Garamond" charset="0"/>
                            <a:cs typeface="Garamond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37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>
            <a:picLocks noChangeAspect="1"/>
          </p:cNvPicPr>
          <p:nvPr/>
        </p:nvPicPr>
        <p:blipFill rotWithShape="1">
          <a:blip r:embed="rId5"/>
          <a:srcRect l="268" t="3379" r="6655" b="2852"/>
          <a:stretch/>
        </p:blipFill>
        <p:spPr>
          <a:xfrm>
            <a:off x="978275" y="1703267"/>
            <a:ext cx="5764102" cy="453064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5"/>
          <a:srcRect l="4676" t="3379" r="32065" b="2852"/>
          <a:stretch/>
        </p:blipFill>
        <p:spPr>
          <a:xfrm>
            <a:off x="6723308" y="1703266"/>
            <a:ext cx="3917591" cy="4530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88875" y="6124702"/>
            <a:ext cx="2743200" cy="365125"/>
          </a:xfrm>
        </p:spPr>
        <p:txBody>
          <a:bodyPr/>
          <a:lstStyle/>
          <a:p>
            <a:fld id="{E31375A4-56A4-47D6-9801-1991572033F7}" type="slidenum">
              <a:rPr lang="en-US" smtClean="0">
                <a:latin typeface="Garamond" charset="0"/>
                <a:ea typeface="Garamond" charset="0"/>
                <a:cs typeface="Garamond" charset="0"/>
              </a:rPr>
              <a:t>13</a:t>
            </a:fld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1703742" y="1879092"/>
            <a:ext cx="5426078" cy="1916926"/>
            <a:chOff x="804639" y="2042509"/>
            <a:chExt cx="5426078" cy="1916926"/>
          </a:xfrm>
        </p:grpSpPr>
        <p:pic>
          <p:nvPicPr>
            <p:cNvPr id="188" name="Picture 6" descr="Transportation Vehicles black and white icon set : Vector Art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80" b="87713"/>
            <a:stretch/>
          </p:blipFill>
          <p:spPr bwMode="auto">
            <a:xfrm>
              <a:off x="804639" y="3608872"/>
              <a:ext cx="472225" cy="350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6" descr="Transportation Vehicles black and white icon set : Vector Art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80" b="87713"/>
            <a:stretch/>
          </p:blipFill>
          <p:spPr bwMode="auto">
            <a:xfrm>
              <a:off x="5758492" y="2042509"/>
              <a:ext cx="472225" cy="350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1" name="Oval 190"/>
          <p:cNvSpPr/>
          <p:nvPr/>
        </p:nvSpPr>
        <p:spPr>
          <a:xfrm>
            <a:off x="1568578" y="3301867"/>
            <a:ext cx="709728" cy="673100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192" name="Group 191"/>
          <p:cNvGrpSpPr/>
          <p:nvPr/>
        </p:nvGrpSpPr>
        <p:grpSpPr>
          <a:xfrm>
            <a:off x="1963382" y="2544199"/>
            <a:ext cx="3461443" cy="2423471"/>
            <a:chOff x="2069365" y="2621711"/>
            <a:chExt cx="3461443" cy="2423471"/>
          </a:xfrm>
        </p:grpSpPr>
        <p:cxnSp>
          <p:nvCxnSpPr>
            <p:cNvPr id="193" name="Elbow Connector 192"/>
            <p:cNvCxnSpPr>
              <a:stCxn id="191" idx="0"/>
              <a:endCxn id="213" idx="1"/>
            </p:cNvCxnSpPr>
            <p:nvPr/>
          </p:nvCxnSpPr>
          <p:spPr>
            <a:xfrm rot="5400000" flipH="1" flipV="1">
              <a:off x="1901623" y="2808636"/>
              <a:ext cx="737306" cy="401822"/>
            </a:xfrm>
            <a:prstGeom prst="bentConnector2">
              <a:avLst/>
            </a:prstGeom>
            <a:ln w="38100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Elbow Connector 193"/>
            <p:cNvCxnSpPr/>
            <p:nvPr/>
          </p:nvCxnSpPr>
          <p:spPr>
            <a:xfrm>
              <a:off x="2790321" y="2621711"/>
              <a:ext cx="963768" cy="1729699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5" name="Group 194"/>
            <p:cNvGrpSpPr/>
            <p:nvPr/>
          </p:nvGrpSpPr>
          <p:grpSpPr>
            <a:xfrm>
              <a:off x="3489298" y="4462454"/>
              <a:ext cx="509421" cy="582728"/>
              <a:chOff x="3489298" y="4462454"/>
              <a:chExt cx="509421" cy="582728"/>
            </a:xfrm>
          </p:grpSpPr>
          <p:pic>
            <p:nvPicPr>
              <p:cNvPr id="199" name="Picture 2" descr="People icon sign symbol pictogram vector"/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210" t="25143" r="77888" b="60000"/>
              <a:stretch/>
            </p:blipFill>
            <p:spPr bwMode="auto">
              <a:xfrm>
                <a:off x="3489298" y="4462454"/>
                <a:ext cx="331707" cy="582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0" name="Picture 6" descr="Transportation Vehicles black and white icon set : Vector Art"/>
              <p:cNvPicPr>
                <a:picLocks noChangeAspect="1" noChangeArrowheads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680" b="87713"/>
              <a:stretch/>
            </p:blipFill>
            <p:spPr bwMode="auto">
              <a:xfrm>
                <a:off x="3526494" y="4672787"/>
                <a:ext cx="472225" cy="350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96" name="Group 195"/>
            <p:cNvGrpSpPr/>
            <p:nvPr/>
          </p:nvGrpSpPr>
          <p:grpSpPr>
            <a:xfrm>
              <a:off x="4341350" y="3578356"/>
              <a:ext cx="1189458" cy="379474"/>
              <a:chOff x="3927378" y="3678979"/>
              <a:chExt cx="1189458" cy="379474"/>
            </a:xfrm>
          </p:grpSpPr>
          <p:sp>
            <p:nvSpPr>
              <p:cNvPr id="197" name="Line Callout 2 (No Border) 196"/>
              <p:cNvSpPr/>
              <p:nvPr/>
            </p:nvSpPr>
            <p:spPr>
              <a:xfrm>
                <a:off x="3927378" y="3678979"/>
                <a:ext cx="1104008" cy="379474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256409"/>
                  <a:gd name="adj6" fmla="val -5695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954676" y="3715546"/>
                <a:ext cx="1162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>
                    <a:latin typeface="Garamond" charset="0"/>
                    <a:ea typeface="Garamond" charset="0"/>
                    <a:cs typeface="Garamond" charset="0"/>
                  </a:rPr>
                  <a:t>@7:15 am</a:t>
                </a:r>
                <a:endParaRPr lang="en-US" sz="1400" b="1" dirty="0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</p:grpSp>
      </p:grpSp>
      <p:cxnSp>
        <p:nvCxnSpPr>
          <p:cNvPr id="201" name="Straight Arrow Connector 200"/>
          <p:cNvCxnSpPr/>
          <p:nvPr/>
        </p:nvCxnSpPr>
        <p:spPr>
          <a:xfrm>
            <a:off x="3965433" y="4777723"/>
            <a:ext cx="61733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Oval 201"/>
          <p:cNvSpPr/>
          <p:nvPr/>
        </p:nvSpPr>
        <p:spPr>
          <a:xfrm>
            <a:off x="3226663" y="4317899"/>
            <a:ext cx="738770" cy="738770"/>
          </a:xfrm>
          <a:prstGeom prst="ellipse">
            <a:avLst/>
          </a:prstGeom>
          <a:noFill/>
          <a:ln w="571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2325264" y="1794077"/>
            <a:ext cx="7553577" cy="4252832"/>
            <a:chOff x="2471187" y="1870410"/>
            <a:chExt cx="7553577" cy="4252832"/>
          </a:xfrm>
        </p:grpSpPr>
        <p:grpSp>
          <p:nvGrpSpPr>
            <p:cNvPr id="204" name="Group 203"/>
            <p:cNvGrpSpPr/>
            <p:nvPr/>
          </p:nvGrpSpPr>
          <p:grpSpPr>
            <a:xfrm>
              <a:off x="2471187" y="1870410"/>
              <a:ext cx="7553577" cy="3275010"/>
              <a:chOff x="2471187" y="1870410"/>
              <a:chExt cx="7553577" cy="3275010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2471187" y="1870410"/>
                <a:ext cx="2541612" cy="1061848"/>
                <a:chOff x="2880493" y="1921916"/>
                <a:chExt cx="2541612" cy="1061848"/>
              </a:xfrm>
            </p:grpSpPr>
            <p:pic>
              <p:nvPicPr>
                <p:cNvPr id="213" name="Picture 2" descr="People icon sign symbol pictogram vector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10" t="25143" r="77888" b="60000"/>
                <a:stretch/>
              </p:blipFill>
              <p:spPr bwMode="auto">
                <a:xfrm>
                  <a:off x="2880493" y="2401036"/>
                  <a:ext cx="331707" cy="5827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4" name="Group 213"/>
                <p:cNvGrpSpPr/>
                <p:nvPr/>
              </p:nvGrpSpPr>
              <p:grpSpPr>
                <a:xfrm>
                  <a:off x="3863523" y="1921916"/>
                  <a:ext cx="1558582" cy="540572"/>
                  <a:chOff x="3863523" y="1921916"/>
                  <a:chExt cx="1558582" cy="540572"/>
                </a:xfrm>
              </p:grpSpPr>
              <p:sp>
                <p:nvSpPr>
                  <p:cNvPr id="215" name="Line Callout 2 (No Border) 214"/>
                  <p:cNvSpPr/>
                  <p:nvPr/>
                </p:nvSpPr>
                <p:spPr>
                  <a:xfrm>
                    <a:off x="3863523" y="1921916"/>
                    <a:ext cx="1481762" cy="509247"/>
                  </a:xfrm>
                  <a:prstGeom prst="callout2">
                    <a:avLst>
                      <a:gd name="adj1" fmla="val 18750"/>
                      <a:gd name="adj2" fmla="val -8333"/>
                      <a:gd name="adj3" fmla="val 18750"/>
                      <a:gd name="adj4" fmla="val -16667"/>
                      <a:gd name="adj5" fmla="val 145968"/>
                      <a:gd name="adj6" fmla="val -52605"/>
                    </a:avLst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Garamond" charset="0"/>
                      <a:ea typeface="Garamond" charset="0"/>
                      <a:cs typeface="Garamond" charset="0"/>
                    </a:endParaRPr>
                  </a:p>
                </p:txBody>
              </p:sp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898604" y="1939268"/>
                    <a:ext cx="152350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aramond" charset="0"/>
                        <a:ea typeface="Garamond" charset="0"/>
                        <a:cs typeface="Garamond" charset="0"/>
                      </a:rPr>
                      <a:t>7:05 am</a:t>
                    </a:r>
                  </a:p>
                  <a:p>
                    <a:r>
                      <a:rPr lang="en-US" sz="1400" dirty="0" smtClean="0">
                        <a:latin typeface="Garamond" charset="0"/>
                        <a:ea typeface="Garamond" charset="0"/>
                        <a:cs typeface="Garamond" charset="0"/>
                      </a:rPr>
                      <a:t>Willing to share</a:t>
                    </a:r>
                    <a:endParaRPr lang="en-US" sz="1400" dirty="0">
                      <a:latin typeface="Garamond" charset="0"/>
                      <a:ea typeface="Garamond" charset="0"/>
                      <a:cs typeface="Garamond" charset="0"/>
                    </a:endParaRPr>
                  </a:p>
                </p:txBody>
              </p:sp>
            </p:grpSp>
          </p:grpSp>
          <p:grpSp>
            <p:nvGrpSpPr>
              <p:cNvPr id="207" name="Group 206"/>
              <p:cNvGrpSpPr/>
              <p:nvPr/>
            </p:nvGrpSpPr>
            <p:grpSpPr>
              <a:xfrm>
                <a:off x="4775641" y="2440752"/>
                <a:ext cx="5249123" cy="2704668"/>
                <a:chOff x="2772025" y="43197"/>
                <a:chExt cx="5249123" cy="2704668"/>
              </a:xfrm>
            </p:grpSpPr>
            <p:pic>
              <p:nvPicPr>
                <p:cNvPr id="208" name="Picture 2" descr="People icon sign symbol pictogram vector"/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210" t="25143" r="77888" b="60000"/>
                <a:stretch/>
              </p:blipFill>
              <p:spPr bwMode="auto">
                <a:xfrm>
                  <a:off x="2772025" y="2165137"/>
                  <a:ext cx="331707" cy="5827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9" name="Picture 4" descr="House icon set vector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811" t="4008" r="30287" b="76565"/>
                <a:stretch/>
              </p:blipFill>
              <p:spPr bwMode="auto">
                <a:xfrm>
                  <a:off x="7616354" y="43197"/>
                  <a:ext cx="404794" cy="40028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210" name="Group 209"/>
                <p:cNvGrpSpPr/>
                <p:nvPr/>
              </p:nvGrpSpPr>
              <p:grpSpPr>
                <a:xfrm>
                  <a:off x="3508526" y="1798720"/>
                  <a:ext cx="1517528" cy="546011"/>
                  <a:chOff x="3508526" y="1798720"/>
                  <a:chExt cx="1517528" cy="546011"/>
                </a:xfrm>
              </p:grpSpPr>
              <p:sp>
                <p:nvSpPr>
                  <p:cNvPr id="211" name="Line Callout 2 (No Border) 210"/>
                  <p:cNvSpPr/>
                  <p:nvPr/>
                </p:nvSpPr>
                <p:spPr>
                  <a:xfrm>
                    <a:off x="3508526" y="1798720"/>
                    <a:ext cx="1492870" cy="532358"/>
                  </a:xfrm>
                  <a:prstGeom prst="callout2">
                    <a:avLst>
                      <a:gd name="adj1" fmla="val 18750"/>
                      <a:gd name="adj2" fmla="val -8333"/>
                      <a:gd name="adj3" fmla="val 18750"/>
                      <a:gd name="adj4" fmla="val -16667"/>
                      <a:gd name="adj5" fmla="val 122540"/>
                      <a:gd name="adj6" fmla="val -44116"/>
                    </a:avLst>
                  </a:prstGeom>
                </p:spPr>
                <p:style>
                  <a:lnRef idx="2">
                    <a:schemeClr val="accent6">
                      <a:shade val="50000"/>
                    </a:schemeClr>
                  </a:lnRef>
                  <a:fillRef idx="1">
                    <a:schemeClr val="accent6"/>
                  </a:fillRef>
                  <a:effectRef idx="0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Garamond" charset="0"/>
                      <a:ea typeface="Garamond" charset="0"/>
                      <a:cs typeface="Garamond" charset="0"/>
                    </a:endParaRPr>
                  </a:p>
                </p:txBody>
              </p:sp>
              <p:sp>
                <p:nvSpPr>
                  <p:cNvPr id="212" name="TextBox 211"/>
                  <p:cNvSpPr txBox="1"/>
                  <p:nvPr/>
                </p:nvSpPr>
                <p:spPr>
                  <a:xfrm>
                    <a:off x="3521614" y="1821511"/>
                    <a:ext cx="150444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>
                        <a:latin typeface="Garamond" charset="0"/>
                        <a:ea typeface="Garamond" charset="0"/>
                        <a:cs typeface="Garamond" charset="0"/>
                      </a:rPr>
                      <a:t>7:15 am</a:t>
                    </a:r>
                  </a:p>
                  <a:p>
                    <a:r>
                      <a:rPr lang="en-US" sz="1400" dirty="0" smtClean="0">
                        <a:latin typeface="Garamond" charset="0"/>
                        <a:ea typeface="Garamond" charset="0"/>
                        <a:cs typeface="Garamond" charset="0"/>
                      </a:rPr>
                      <a:t>Willing to share</a:t>
                    </a:r>
                    <a:endParaRPr lang="en-US" sz="1400" dirty="0">
                      <a:latin typeface="Garamond" charset="0"/>
                      <a:ea typeface="Garamond" charset="0"/>
                      <a:cs typeface="Garamond" charset="0"/>
                    </a:endParaRPr>
                  </a:p>
                </p:txBody>
              </p:sp>
            </p:grpSp>
          </p:grpSp>
        </p:grpSp>
        <p:pic>
          <p:nvPicPr>
            <p:cNvPr id="205" name="Picture 4" descr="House icon set vector"/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11" t="4008" r="30287" b="76565"/>
            <a:stretch/>
          </p:blipFill>
          <p:spPr bwMode="auto">
            <a:xfrm>
              <a:off x="7947921" y="5722959"/>
              <a:ext cx="404794" cy="400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7" name="Group 216"/>
          <p:cNvGrpSpPr/>
          <p:nvPr/>
        </p:nvGrpSpPr>
        <p:grpSpPr>
          <a:xfrm>
            <a:off x="5092195" y="2779812"/>
            <a:ext cx="4611668" cy="3105055"/>
            <a:chOff x="5238118" y="2856145"/>
            <a:chExt cx="4611668" cy="3105055"/>
          </a:xfrm>
        </p:grpSpPr>
        <p:cxnSp>
          <p:nvCxnSpPr>
            <p:cNvPr id="218" name="Elbow Connector 217"/>
            <p:cNvCxnSpPr/>
            <p:nvPr/>
          </p:nvCxnSpPr>
          <p:spPr>
            <a:xfrm flipV="1">
              <a:off x="8380134" y="2856145"/>
              <a:ext cx="1469652" cy="3082066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>
              <a:off x="5238118" y="4836485"/>
              <a:ext cx="1346343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>
              <a:off x="6536113" y="4886168"/>
              <a:ext cx="10584" cy="10750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V="1">
              <a:off x="6558695" y="5926582"/>
              <a:ext cx="1354786" cy="10241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Content Placeholder 2"/>
          <p:cNvSpPr>
            <a:spLocks noGrp="1"/>
          </p:cNvSpPr>
          <p:nvPr>
            <p:ph idx="1"/>
          </p:nvPr>
        </p:nvSpPr>
        <p:spPr>
          <a:xfrm>
            <a:off x="2298712" y="5218873"/>
            <a:ext cx="2793483" cy="606799"/>
          </a:xfrm>
          <a:solidFill>
            <a:schemeClr val="bg2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buClr>
                <a:schemeClr val="accent1"/>
              </a:buClr>
              <a:buFont typeface="Wingdings 3" charset="2"/>
              <a:buChar char="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Assign the SAV with least expected delay time</a:t>
            </a:r>
          </a:p>
        </p:txBody>
      </p:sp>
      <p:cxnSp>
        <p:nvCxnSpPr>
          <p:cNvPr id="6" name="Elbow Connector 5"/>
          <p:cNvCxnSpPr>
            <a:stCxn id="209" idx="1"/>
          </p:cNvCxnSpPr>
          <p:nvPr/>
        </p:nvCxnSpPr>
        <p:spPr>
          <a:xfrm rot="10800000" flipV="1">
            <a:off x="9106951" y="2564560"/>
            <a:ext cx="367097" cy="1404027"/>
          </a:xfrm>
          <a:prstGeom prst="bentConnector2">
            <a:avLst/>
          </a:prstGeom>
          <a:ln w="38100"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Picture 6" descr="Transportation Vehicles black and white icon set : Vector Art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0" b="87713"/>
          <a:stretch/>
        </p:blipFill>
        <p:spPr bwMode="auto">
          <a:xfrm>
            <a:off x="8924151" y="3982222"/>
            <a:ext cx="472225" cy="35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525217" y="1316306"/>
            <a:ext cx="311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Transportation Network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6562128" y="2722116"/>
            <a:ext cx="2426749" cy="579751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Relocate to underserved area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9" name="Elbow Connector 18"/>
          <p:cNvCxnSpPr>
            <a:stCxn id="77" idx="2"/>
          </p:cNvCxnSpPr>
          <p:nvPr/>
        </p:nvCxnSpPr>
        <p:spPr>
          <a:xfrm rot="5400000">
            <a:off x="8624746" y="4274317"/>
            <a:ext cx="477050" cy="593987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9" name="Picture 6" descr="Transportation Vehicles black and white icon set : Vector Art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0" b="87713"/>
          <a:stretch/>
        </p:blipFill>
        <p:spPr bwMode="auto">
          <a:xfrm>
            <a:off x="8284768" y="4607379"/>
            <a:ext cx="472225" cy="35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Content Placeholder 2"/>
          <p:cNvSpPr txBox="1">
            <a:spLocks/>
          </p:cNvSpPr>
          <p:nvPr/>
        </p:nvSpPr>
        <p:spPr>
          <a:xfrm>
            <a:off x="6685458" y="3725892"/>
            <a:ext cx="2161785" cy="628095"/>
          </a:xfrm>
          <a:prstGeom prst="rect">
            <a:avLst/>
          </a:prstGeom>
          <a:solidFill>
            <a:schemeClr val="bg2"/>
          </a:solidFill>
          <a:ln>
            <a:solidFill>
              <a:schemeClr val="accent4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Minimize parking cost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1036568" y="170023"/>
            <a:ext cx="9533803" cy="13255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SAV Simulation Model</a:t>
            </a:r>
            <a:br>
              <a:rPr lang="en-US" sz="24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3200" b="1" dirty="0" smtClean="0">
                <a:latin typeface="Garamond" charset="0"/>
                <a:ea typeface="Garamond" charset="0"/>
                <a:cs typeface="Garamond" charset="0"/>
              </a:rPr>
              <a:t>Conceptual Model</a:t>
            </a:r>
            <a:endParaRPr lang="en-US" sz="3200"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02098" y="437078"/>
            <a:ext cx="623684" cy="576176"/>
            <a:chOff x="635000" y="1690688"/>
            <a:chExt cx="858607" cy="793205"/>
          </a:xfrm>
        </p:grpSpPr>
        <p:sp>
          <p:nvSpPr>
            <p:cNvPr id="52" name="Oval 51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2407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2</a:t>
              </a:r>
            </a:p>
          </p:txBody>
        </p:sp>
      </p:grpSp>
      <p:pic>
        <p:nvPicPr>
          <p:cNvPr id="60" name="VEHICLE-TRACING-DEMO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1454" t="3694" r="2035" b="3941"/>
          <a:stretch/>
        </p:blipFill>
        <p:spPr>
          <a:xfrm>
            <a:off x="5447672" y="16455"/>
            <a:ext cx="6071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7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video>
              <p:cMediaNode vol="80000">
                <p:cTn id="69" fill="hold" display="0">
                  <p:stCondLst>
                    <p:cond delay="indefinite"/>
                  </p:stCondLst>
                </p:cTn>
                <p:tgtEl>
                  <p:spTgt spid="60"/>
                </p:tgtEl>
              </p:cMediaNode>
            </p:video>
          </p:childTnLst>
        </p:cTn>
      </p:par>
    </p:tnLst>
    <p:bldLst>
      <p:bldP spid="191" grpId="0" animBg="1"/>
      <p:bldP spid="202" grpId="0" animBg="1"/>
      <p:bldP spid="71" grpId="0" uiExpand="1" build="p" animBg="1"/>
      <p:bldP spid="88" grpId="0" uiExpand="1" build="p" animBg="1"/>
      <p:bldP spid="90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4" t="5089" b="5745"/>
          <a:stretch/>
        </p:blipFill>
        <p:spPr>
          <a:xfrm>
            <a:off x="6353439" y="-15733"/>
            <a:ext cx="5865598" cy="68913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>
                <a:latin typeface="Garamond" charset="0"/>
                <a:ea typeface="Garamond" charset="0"/>
                <a:cs typeface="Garamond" charset="0"/>
              </a:rPr>
              <a:t>14</a:t>
            </a:fld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80004" y="165384"/>
            <a:ext cx="5370504" cy="132556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Garamond" charset="0"/>
                <a:ea typeface="Garamond" charset="0"/>
                <a:cs typeface="Garamond" charset="0"/>
              </a:rPr>
              <a:t>SAV Simulation Model</a:t>
            </a:r>
            <a:br>
              <a:rPr lang="en-US" sz="2400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sz="3200" b="1" dirty="0" smtClean="0">
                <a:latin typeface="Garamond" charset="0"/>
                <a:ea typeface="Garamond" charset="0"/>
                <a:cs typeface="Garamond" charset="0"/>
              </a:rPr>
              <a:t>Transportation Costs Updates</a:t>
            </a:r>
            <a:endParaRPr lang="en-US" sz="3200"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45533" y="432409"/>
            <a:ext cx="623684" cy="576176"/>
            <a:chOff x="635000" y="1690688"/>
            <a:chExt cx="858607" cy="793205"/>
          </a:xfrm>
        </p:grpSpPr>
        <p:sp>
          <p:nvSpPr>
            <p:cNvPr id="10" name="Oval 9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82407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2</a:t>
              </a: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921710" y="1592417"/>
            <a:ext cx="4584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latin typeface="Garamond" charset="0"/>
                <a:ea typeface="Garamond" charset="0"/>
                <a:cs typeface="Garamond" charset="0"/>
              </a:rPr>
              <a:t>Travel Time Costs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= Waiting time * Hourly salary</a:t>
            </a:r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sz="2400" b="1" dirty="0" smtClean="0">
                <a:latin typeface="Garamond" charset="0"/>
                <a:ea typeface="Garamond" charset="0"/>
                <a:cs typeface="Garamond" charset="0"/>
              </a:rPr>
              <a:t>Vehicle Costs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= 0 ownership cost +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SAV per mile based cost * Commute Distance</a:t>
            </a: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sz="1800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sz="1800" dirty="0" smtClean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0004" y="4025900"/>
            <a:ext cx="48186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SAV cost per mile studies</a:t>
            </a:r>
          </a:p>
          <a:p>
            <a:pPr lvl="1"/>
            <a:r>
              <a:rPr lang="en-US" sz="2000" dirty="0" smtClean="0"/>
              <a:t>¢15-41/mile [Burns et al., (2013)]</a:t>
            </a:r>
          </a:p>
          <a:p>
            <a:pPr lvl="1"/>
            <a:r>
              <a:rPr lang="en-US" sz="2000" dirty="0" smtClean="0"/>
              <a:t>¢29/mile [Barclay (2016)]</a:t>
            </a:r>
          </a:p>
          <a:p>
            <a:pPr lvl="1"/>
            <a:r>
              <a:rPr lang="en-US" sz="2000" dirty="0" smtClean="0"/>
              <a:t>¢31-46/mile [ Deloitte (2016)]</a:t>
            </a:r>
          </a:p>
          <a:p>
            <a:pPr lvl="1"/>
            <a:r>
              <a:rPr lang="en-US" sz="2000" dirty="0" smtClean="0"/>
              <a:t>¢17/mile [KPMG (2016)]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710" y="5766197"/>
            <a:ext cx="50812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¢13-¢</a:t>
            </a:r>
            <a:r>
              <a:rPr lang="en-US" sz="2800" b="1" dirty="0" smtClean="0">
                <a:solidFill>
                  <a:schemeClr val="accent6">
                    <a:lumMod val="50000"/>
                  </a:schemeClr>
                </a:solidFill>
              </a:rPr>
              <a:t>50</a:t>
            </a:r>
            <a:r>
              <a:rPr lang="en-US" sz="2800" b="1" dirty="0" smtClean="0"/>
              <a:t>/mile: </a:t>
            </a:r>
            <a:r>
              <a:rPr lang="en-US" sz="2800" dirty="0"/>
              <a:t>¢</a:t>
            </a:r>
            <a:r>
              <a:rPr lang="en-US" sz="2800" dirty="0" smtClean="0"/>
              <a:t>15, ¢30, </a:t>
            </a:r>
            <a:r>
              <a:rPr lang="en-US" sz="2800" dirty="0"/>
              <a:t>¢ </a:t>
            </a:r>
            <a:r>
              <a:rPr lang="en-US" sz="2800" dirty="0" smtClean="0"/>
              <a:t>50/mile</a:t>
            </a:r>
            <a:endParaRPr lang="en-US" sz="2800" dirty="0"/>
          </a:p>
          <a:p>
            <a:pPr marL="0" lvl="1"/>
            <a:endParaRPr lang="en-US" sz="2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24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148" y="365125"/>
            <a:ext cx="10079651" cy="1325563"/>
          </a:xfrm>
        </p:spPr>
        <p:txBody>
          <a:bodyPr/>
          <a:lstStyle/>
          <a:p>
            <a:r>
              <a:rPr lang="en-US" sz="3600" dirty="0" smtClean="0"/>
              <a:t>Residential Location Choice Model Update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Monte Carlo Simulation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15281" y="432409"/>
            <a:ext cx="599300" cy="576176"/>
            <a:chOff x="635000" y="1690688"/>
            <a:chExt cx="825038" cy="793205"/>
          </a:xfrm>
        </p:grpSpPr>
        <p:sp>
          <p:nvSpPr>
            <p:cNvPr id="6" name="Oval 5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838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endParaRPr lang="en-US" sz="2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680394" y="1675002"/>
            <a:ext cx="10716151" cy="1502409"/>
            <a:chOff x="680394" y="1675002"/>
            <a:chExt cx="10716151" cy="1502409"/>
          </a:xfrm>
        </p:grpSpPr>
        <p:pic>
          <p:nvPicPr>
            <p:cNvPr id="1030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6678" y="2054520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748" y="2059322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7118" y="2070205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8839" y="2070205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426" y="2070205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092865" y="2070205"/>
              <a:ext cx="11266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s-IS" sz="3200" b="1" dirty="0" smtClean="0"/>
                <a:t>…...</a:t>
              </a:r>
              <a:endParaRPr lang="en-US" sz="3200" b="1" dirty="0"/>
            </a:p>
          </p:txBody>
        </p:sp>
        <p:pic>
          <p:nvPicPr>
            <p:cNvPr id="17" name="Picture 6" descr="mage result for hous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1464" y="2070205"/>
              <a:ext cx="697972" cy="697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913072" y="1675003"/>
              <a:ext cx="697972" cy="37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Alt 1</a:t>
              </a: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3802" y="1675002"/>
              <a:ext cx="697972" cy="37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Alt 2</a:t>
              </a: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33752" y="1675002"/>
              <a:ext cx="2744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Alt 3, current Choice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94893" y="1675002"/>
              <a:ext cx="697972" cy="37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Alt 4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28011" y="1675002"/>
              <a:ext cx="7806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Alt 29</a:t>
              </a: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568839" y="1675002"/>
              <a:ext cx="827706" cy="379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Alt 30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01921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0.02</a:t>
              </a:r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00991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0.13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53353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0.21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74669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0.07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06707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0.06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50752" y="278295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0.15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394" y="2225740"/>
                  <a:ext cx="1707158" cy="9516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Current Probability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94" y="2225740"/>
                  <a:ext cx="1707158" cy="9516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14" t="-37821" b="-64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3" name="Group 1032"/>
          <p:cNvGrpSpPr/>
          <p:nvPr/>
        </p:nvGrpSpPr>
        <p:grpSpPr>
          <a:xfrm>
            <a:off x="680394" y="3177411"/>
            <a:ext cx="10912489" cy="991945"/>
            <a:chOff x="680394" y="3177411"/>
            <a:chExt cx="10912489" cy="991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681376" y="3246026"/>
                  <a:ext cx="150756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∗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𝑆𝐴𝑉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dirty="0" smtClean="0"/>
                </a:p>
                <a:p>
                  <a:r>
                    <a:rPr lang="en-US" dirty="0" smtClean="0"/>
                    <a:t>New Probability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376" y="3246026"/>
                  <a:ext cx="1507562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44" t="-37500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1901921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0.13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00991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0.25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653353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0.09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74669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0.03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406707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0.07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50752" y="343761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0.01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680394" y="3177411"/>
              <a:ext cx="10912489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4" name="Group 1033"/>
          <p:cNvGrpSpPr/>
          <p:nvPr/>
        </p:nvGrpSpPr>
        <p:grpSpPr>
          <a:xfrm>
            <a:off x="997035" y="3622279"/>
            <a:ext cx="10908083" cy="1638031"/>
            <a:chOff x="997035" y="3622279"/>
            <a:chExt cx="10908083" cy="1638031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1117599" y="4704408"/>
              <a:ext cx="10236200" cy="0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997035" y="4849991"/>
              <a:ext cx="330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0</a:t>
              </a:r>
              <a:endParaRPr lang="en-US" sz="20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135684" y="4860200"/>
              <a:ext cx="769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68736" y="4582609"/>
              <a:ext cx="1071339" cy="267382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241236" y="4581745"/>
              <a:ext cx="3026289" cy="268246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67525" y="4582082"/>
              <a:ext cx="913837" cy="268246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181363" y="4580354"/>
              <a:ext cx="367990" cy="268246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353370" y="4577011"/>
              <a:ext cx="550125" cy="268246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903495" y="4577011"/>
              <a:ext cx="260179" cy="268246"/>
            </a:xfrm>
            <a:prstGeom prst="rect">
              <a:avLst/>
            </a:prstGeom>
            <a:solidFill>
              <a:schemeClr val="accent6">
                <a:lumMod val="50000"/>
                <a:alpha val="53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57838" y="4255401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0.13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43842" y="4248307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0.25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445850" y="4251456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0.09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136638" y="4237115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0.03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356980" y="4231593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0.07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0917825" y="4234115"/>
              <a:ext cx="641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6">
                      <a:lumMod val="50000"/>
                    </a:schemeClr>
                  </a:solidFill>
                </a:rPr>
                <a:t>0.01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943613" y="4849991"/>
              <a:ext cx="64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0.13</a:t>
              </a:r>
              <a:endParaRPr lang="en-US" sz="200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85622" y="4849991"/>
              <a:ext cx="64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0.38</a:t>
              </a:r>
              <a:endParaRPr lang="en-US" sz="20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00836" y="4849991"/>
              <a:ext cx="64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0.47</a:t>
              </a:r>
              <a:endParaRPr lang="en-US" sz="200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04257" y="4849991"/>
              <a:ext cx="64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smtClean="0"/>
                <a:t>0.51</a:t>
              </a:r>
              <a:endParaRPr lang="en-US" sz="200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505443" y="4849991"/>
              <a:ext cx="64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0.99</a:t>
              </a:r>
              <a:endParaRPr lang="en-US" sz="2000" dirty="0"/>
            </a:p>
          </p:txBody>
        </p:sp>
        <p:cxnSp>
          <p:nvCxnSpPr>
            <p:cNvPr id="63" name="Straight Arrow Connector 62"/>
            <p:cNvCxnSpPr>
              <a:stCxn id="32" idx="1"/>
              <a:endCxn id="45" idx="1"/>
            </p:cNvCxnSpPr>
            <p:nvPr/>
          </p:nvCxnSpPr>
          <p:spPr>
            <a:xfrm flipH="1">
              <a:off x="2241236" y="3622279"/>
              <a:ext cx="759755" cy="109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32" idx="3"/>
              <a:endCxn id="45" idx="3"/>
            </p:cNvCxnSpPr>
            <p:nvPr/>
          </p:nvCxnSpPr>
          <p:spPr>
            <a:xfrm>
              <a:off x="3642569" y="3622279"/>
              <a:ext cx="1624956" cy="1093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35" name="Group 1034"/>
          <p:cNvGrpSpPr/>
          <p:nvPr/>
        </p:nvGrpSpPr>
        <p:grpSpPr>
          <a:xfrm>
            <a:off x="1486837" y="5222169"/>
            <a:ext cx="2886206" cy="637831"/>
            <a:chOff x="1486837" y="5222169"/>
            <a:chExt cx="2886206" cy="637831"/>
          </a:xfrm>
        </p:grpSpPr>
        <p:sp>
          <p:nvSpPr>
            <p:cNvPr id="71" name="Triangle 70"/>
            <p:cNvSpPr/>
            <p:nvPr/>
          </p:nvSpPr>
          <p:spPr>
            <a:xfrm>
              <a:off x="1603383" y="5222169"/>
              <a:ext cx="293898" cy="25336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1486837" y="5490668"/>
              <a:ext cx="2886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Random Number = 0.073</a:t>
              </a:r>
              <a:endParaRPr lang="en-US" dirty="0"/>
            </a:p>
          </p:txBody>
        </p:sp>
      </p:grpSp>
      <p:sp>
        <p:nvSpPr>
          <p:cNvPr id="1031" name="TextBox 1030"/>
          <p:cNvSpPr txBox="1"/>
          <p:nvPr/>
        </p:nvSpPr>
        <p:spPr>
          <a:xfrm>
            <a:off x="4555644" y="5406618"/>
            <a:ext cx="7181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Randomly Draw for 1000 times to determine the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DISTRIBUTION</a:t>
            </a:r>
            <a:r>
              <a:rPr lang="en-US" sz="2400" dirty="0" smtClean="0"/>
              <a:t> of choice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8101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4"/>
          <a:stretch/>
        </p:blipFill>
        <p:spPr>
          <a:xfrm>
            <a:off x="821001" y="1696854"/>
            <a:ext cx="5602802" cy="2488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6" y="4089729"/>
            <a:ext cx="5943599" cy="2631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5"/>
          <a:stretch/>
        </p:blipFill>
        <p:spPr>
          <a:xfrm>
            <a:off x="6179126" y="1735766"/>
            <a:ext cx="5971309" cy="2503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360" y="238301"/>
            <a:ext cx="10079651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Residential Location Choice Model Update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b="1" dirty="0" smtClean="0"/>
              <a:t>New Residential Location Choices </a:t>
            </a:r>
            <a:r>
              <a:rPr lang="en-US" sz="2700" dirty="0" smtClean="0"/>
              <a:t>(¢30cents/mile)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56" y="1576270"/>
            <a:ext cx="5281246" cy="31899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HH </a:t>
            </a:r>
            <a:r>
              <a:rPr lang="en-US" b="1" dirty="0"/>
              <a:t>&lt;</a:t>
            </a:r>
            <a:r>
              <a:rPr lang="en-US" b="1" dirty="0" smtClean="0"/>
              <a:t> 40 &amp; No Kids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5281" y="432409"/>
            <a:ext cx="599300" cy="576176"/>
            <a:chOff x="635000" y="1690688"/>
            <a:chExt cx="825038" cy="793205"/>
          </a:xfrm>
        </p:grpSpPr>
        <p:sp>
          <p:nvSpPr>
            <p:cNvPr id="6" name="Oval 5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838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endParaRPr lang="en-US" sz="2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6572265" y="1576270"/>
            <a:ext cx="5281246" cy="3189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HH &lt; 40 &amp; Kids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"/>
          <a:stretch/>
        </p:blipFill>
        <p:spPr>
          <a:xfrm>
            <a:off x="782399" y="4216400"/>
            <a:ext cx="5680006" cy="2527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61477" y="2593628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</a:t>
            </a:r>
            <a:r>
              <a:rPr lang="en-US" sz="1050" dirty="0"/>
              <a:t>-3.969 </a:t>
            </a:r>
            <a:r>
              <a:rPr lang="en-US" sz="1050" dirty="0" smtClean="0"/>
              <a:t>***</a:t>
            </a:r>
            <a:endParaRPr 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023934" y="4945246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-</a:t>
            </a:r>
            <a:r>
              <a:rPr lang="en-US" sz="1050" dirty="0"/>
              <a:t>69.789 </a:t>
            </a:r>
            <a:r>
              <a:rPr lang="en-US" sz="1050" dirty="0" smtClean="0"/>
              <a:t>***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9671397" y="2593628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</a:t>
            </a:r>
            <a:r>
              <a:rPr lang="en-US" sz="1050" smtClean="0"/>
              <a:t>t-test: </a:t>
            </a:r>
            <a:r>
              <a:rPr lang="en-US" sz="1050"/>
              <a:t>-13.705</a:t>
            </a:r>
            <a:r>
              <a:rPr lang="en-US" sz="1050" smtClean="0"/>
              <a:t> </a:t>
            </a:r>
            <a:r>
              <a:rPr lang="en-US" sz="1050" dirty="0" smtClean="0"/>
              <a:t>***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9672894" y="4945246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-</a:t>
            </a:r>
            <a:r>
              <a:rPr lang="en-US" sz="1050" dirty="0"/>
              <a:t>27.050 </a:t>
            </a:r>
            <a:r>
              <a:rPr lang="en-US" sz="1050" dirty="0" smtClean="0"/>
              <a:t>***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541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1" y="4022343"/>
            <a:ext cx="5844333" cy="26991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3"/>
          <a:stretch/>
        </p:blipFill>
        <p:spPr>
          <a:xfrm>
            <a:off x="6181720" y="1749621"/>
            <a:ext cx="5847719" cy="2323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360" y="238301"/>
            <a:ext cx="10079651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Residential Location Choice Model Update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b="1" dirty="0" smtClean="0"/>
              <a:t>New Residential Location Choices </a:t>
            </a:r>
            <a:r>
              <a:rPr lang="en-US" sz="2800" dirty="0"/>
              <a:t>(¢30cents/mile)</a:t>
            </a:r>
            <a:r>
              <a:rPr lang="en-US" sz="2800" b="1" dirty="0" smtClean="0"/>
              <a:t>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956" y="1576270"/>
            <a:ext cx="5281246" cy="31899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HH &gt;= 40 &amp; No Kids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15281" y="432409"/>
            <a:ext cx="599300" cy="576176"/>
            <a:chOff x="635000" y="1690688"/>
            <a:chExt cx="825038" cy="793205"/>
          </a:xfrm>
        </p:grpSpPr>
        <p:sp>
          <p:nvSpPr>
            <p:cNvPr id="6" name="Oval 5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8838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3</a:t>
              </a:r>
              <a:endParaRPr lang="en-US" sz="2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0" y="3989699"/>
            <a:ext cx="5856318" cy="2762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6"/>
          <a:stretch/>
        </p:blipFill>
        <p:spPr>
          <a:xfrm>
            <a:off x="693704" y="1797265"/>
            <a:ext cx="5844334" cy="228982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572265" y="1576270"/>
            <a:ext cx="5281246" cy="31899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 smtClean="0"/>
              <a:t>HH &gt;= 40 &amp; Kids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288982" y="-1496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0837" y="2593628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14.947***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4023934" y="4945246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-38.201***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9569797" y="2593628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20.075***</a:t>
            </a:r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9581454" y="4945246"/>
            <a:ext cx="18582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 smtClean="0"/>
              <a:t>One tail t-test: -27.225***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484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lum bright="70000" contrast="-70000"/>
            <a:alphaModFix amt="35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2391"/>
            <a:ext cx="10515600" cy="1325563"/>
          </a:xfrm>
        </p:spPr>
        <p:txBody>
          <a:bodyPr/>
          <a:lstStyle/>
          <a:p>
            <a:r>
              <a:rPr lang="en-US" b="1" dirty="0" smtClean="0"/>
              <a:t>Discussions and Conclusions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6056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Model Outputs</a:t>
            </a:r>
          </a:p>
          <a:p>
            <a:pPr lvl="1"/>
            <a:r>
              <a:rPr lang="en-US" dirty="0" smtClean="0"/>
              <a:t>Workers will move away from working places</a:t>
            </a:r>
          </a:p>
          <a:p>
            <a:pPr lvl="1"/>
            <a:r>
              <a:rPr lang="en-US" dirty="0" smtClean="0"/>
              <a:t>Households with different age tend to move in different directions with respect to CBD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Model Limitations</a:t>
            </a:r>
          </a:p>
          <a:p>
            <a:pPr lvl="1"/>
            <a:r>
              <a:rPr lang="en-US" dirty="0" smtClean="0"/>
              <a:t>SAVs is the only modeled travel mode, shift in modes is not considered</a:t>
            </a:r>
          </a:p>
          <a:p>
            <a:pPr lvl="1"/>
            <a:r>
              <a:rPr lang="en-US" dirty="0" smtClean="0"/>
              <a:t>Assumed preferences doesn’t change overtime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Future work</a:t>
            </a:r>
          </a:p>
          <a:p>
            <a:pPr lvl="1"/>
            <a:r>
              <a:rPr lang="en-US" dirty="0" smtClean="0"/>
              <a:t>Scenario development: changing the coefficients in the residential location choice model</a:t>
            </a:r>
          </a:p>
          <a:p>
            <a:pPr lvl="1"/>
            <a:r>
              <a:rPr lang="en-US" dirty="0" smtClean="0"/>
              <a:t>Destination choices for other trip purposes; Choice of other modes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alphaModFix amt="35000"/>
          </a:blip>
          <a:srcRect t="15298" b="16367"/>
          <a:stretch/>
        </p:blipFill>
        <p:spPr>
          <a:xfrm>
            <a:off x="0" y="795867"/>
            <a:ext cx="12192000" cy="55541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2965"/>
            <a:ext cx="10515600" cy="46439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Thank You</a:t>
            </a:r>
          </a:p>
          <a:p>
            <a:pPr marL="0" indent="0" algn="ctr">
              <a:buNone/>
            </a:pPr>
            <a:r>
              <a:rPr lang="en-US" sz="5400" dirty="0" smtClean="0"/>
              <a:t>Questions &amp; Comments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0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 flipH="1">
            <a:off x="1" y="2410360"/>
            <a:ext cx="12191999" cy="424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Autonomous Vehicles &amp; Sharing Economy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192432" y="3616453"/>
            <a:ext cx="129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ON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DEMAND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192575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There is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NATURAL MUTUALISM” </a:t>
            </a:r>
            <a:r>
              <a:rPr lang="en-US" dirty="0" smtClean="0"/>
              <a:t>between vehicle automation technology and car-sharing and ride-sharing program</a:t>
            </a:r>
            <a:endParaRPr lang="en-US" dirty="0"/>
          </a:p>
        </p:txBody>
      </p:sp>
      <p:sp>
        <p:nvSpPr>
          <p:cNvPr id="18" name="Equal 17"/>
          <p:cNvSpPr/>
          <p:nvPr/>
        </p:nvSpPr>
        <p:spPr>
          <a:xfrm>
            <a:off x="6615952" y="4674912"/>
            <a:ext cx="609601" cy="663389"/>
          </a:xfrm>
          <a:prstGeom prst="mathEqual">
            <a:avLst/>
          </a:prstGeom>
          <a:solidFill>
            <a:schemeClr val="bg2">
              <a:lumMod val="50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25553" y="3154788"/>
            <a:ext cx="439270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Shared Autonomous Vehicles </a:t>
            </a:r>
          </a:p>
          <a:p>
            <a:pPr algn="ctr"/>
            <a:r>
              <a:rPr lang="en-US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6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SAV]</a:t>
            </a:r>
          </a:p>
          <a:p>
            <a:pPr algn="ctr"/>
            <a:r>
              <a:rPr lang="en-US" sz="2000" b="1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Ubiquitous transit system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Affordable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Reliable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Efficient</a:t>
            </a:r>
          </a:p>
          <a:p>
            <a:pPr algn="ctr"/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entury Schoolbook" charset="0"/>
                <a:ea typeface="Century Schoolbook" charset="0"/>
                <a:cs typeface="Century Schoolbook" charset="0"/>
              </a:rPr>
              <a:t>Environmental Friendly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54000" t="11853" r="4444" b="16666"/>
          <a:stretch/>
        </p:blipFill>
        <p:spPr>
          <a:xfrm>
            <a:off x="910936" y="1908176"/>
            <a:ext cx="8134741" cy="4632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Existing SAV Modeling Efforts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910936" y="1506022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Studies [total=14]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639160" y="1995528"/>
            <a:ext cx="125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Objectives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045677" y="2628900"/>
            <a:ext cx="27358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45677" y="5643363"/>
            <a:ext cx="27358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319260" y="3213100"/>
            <a:ext cx="0" cy="243026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45677" y="5984816"/>
            <a:ext cx="27358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461500" y="5713941"/>
            <a:ext cx="208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Urban Form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9461500" y="3496941"/>
            <a:ext cx="156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Other Impacts</a:t>
            </a:r>
            <a:endParaRPr lang="en-US" sz="24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045677" y="3213100"/>
            <a:ext cx="27358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61500" y="2364860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Feasibility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about Urban Land Use?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081" y="1633825"/>
            <a:ext cx="8180981" cy="5391089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Disruptive transportation technology undoubtedly lead to urban land use changes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Giuliano, G. (1995) "Land Use Impacts of Transportation Investments: Highway and Transit", in S. Hanson 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ed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) The Geography of Urban Transportation, New York: The Guilford Press</a:t>
            </a:r>
            <a:endParaRPr lang="en-US" sz="12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99" y="4236807"/>
            <a:ext cx="1117600" cy="5334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722" y="4079551"/>
            <a:ext cx="1270000" cy="9017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127" y="2752401"/>
            <a:ext cx="1219200" cy="26543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252" y="2592904"/>
            <a:ext cx="1676400" cy="29464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597" y="2345990"/>
            <a:ext cx="2527300" cy="39751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751" y="1265129"/>
            <a:ext cx="3441700" cy="5549900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0" y="2675443"/>
            <a:ext cx="12199077" cy="2731258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26585" y="3285228"/>
            <a:ext cx="1013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</a:t>
            </a:r>
            <a:r>
              <a:rPr lang="en-US" sz="2000" dirty="0" smtClean="0"/>
              <a:t>Town </a:t>
            </a:r>
            <a:r>
              <a:rPr lang="en-US" sz="2000" dirty="0"/>
              <a:t>planners, property developers and builders need to start thinking about the effect of self-driving technology on demand for roads, parking, housing and so on. So far there is little sign that this is </a:t>
            </a:r>
            <a:r>
              <a:rPr lang="en-US" sz="2000" dirty="0" smtClean="0"/>
              <a:t>happening</a:t>
            </a:r>
            <a:r>
              <a:rPr lang="en-US" sz="2800" dirty="0" smtClean="0"/>
              <a:t>” </a:t>
            </a:r>
            <a:r>
              <a:rPr lang="en-US" sz="2000" dirty="0" smtClean="0"/>
              <a:t> -- </a:t>
            </a:r>
            <a:r>
              <a:rPr lang="en-US" sz="2000" i="1" dirty="0" smtClean="0"/>
              <a:t>Economist (2012)</a:t>
            </a:r>
            <a:endParaRPr lang="en-US" sz="20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Research Questions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168" y="1825625"/>
            <a:ext cx="10390632" cy="435133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endParaRPr lang="en-US" sz="2600" dirty="0" smtClean="0"/>
          </a:p>
          <a:p>
            <a:pPr marL="0" lvl="0" indent="0" algn="ctr">
              <a:buNone/>
            </a:pPr>
            <a:endParaRPr lang="en-US" sz="2600" dirty="0"/>
          </a:p>
          <a:p>
            <a:pPr marL="0" lvl="0" indent="0" algn="ctr">
              <a:buNone/>
            </a:pPr>
            <a:r>
              <a:rPr lang="en-US" sz="3600" dirty="0" smtClean="0"/>
              <a:t>How </a:t>
            </a:r>
            <a:r>
              <a:rPr lang="en-US" sz="3600" dirty="0"/>
              <a:t>will an 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SAV</a:t>
            </a:r>
            <a:r>
              <a:rPr lang="en-US" sz="3600" dirty="0"/>
              <a:t> system </a:t>
            </a:r>
            <a:r>
              <a:rPr lang="en-US" sz="3600" dirty="0" smtClean="0"/>
              <a:t>influence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RESIDENTIAL LOCATION CHOICES </a:t>
            </a: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for workers, in the Atlanta Metropolitan Area</a:t>
            </a:r>
            <a:r>
              <a:rPr lang="en-US" sz="3600" dirty="0" smtClean="0"/>
              <a:t>?</a:t>
            </a:r>
          </a:p>
          <a:p>
            <a:pPr lvl="0"/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5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SAVs and Residential Location Choice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338"/>
          </a:xfrm>
        </p:spPr>
        <p:txBody>
          <a:bodyPr>
            <a:normAutofit/>
          </a:bodyPr>
          <a:lstStyle/>
          <a:p>
            <a:r>
              <a:rPr lang="en-US" b="1" dirty="0" smtClean="0"/>
              <a:t>Accessibility Factors</a:t>
            </a:r>
          </a:p>
          <a:p>
            <a:pPr lvl="1"/>
            <a:r>
              <a:rPr lang="en-US" dirty="0"/>
              <a:t>Travel </a:t>
            </a:r>
            <a:r>
              <a:rPr lang="en-US" dirty="0" smtClean="0"/>
              <a:t>costs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von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Thünen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, 1826; Alonso, 1964)</a:t>
            </a:r>
          </a:p>
          <a:p>
            <a:pPr lvl="1"/>
            <a:r>
              <a:rPr lang="en-US" dirty="0" smtClean="0"/>
              <a:t>Commute time </a:t>
            </a:r>
          </a:p>
          <a:p>
            <a:pPr lvl="2"/>
            <a:r>
              <a:rPr lang="en-US" sz="1800" dirty="0" smtClean="0"/>
              <a:t>Private Car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Guo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&amp; Bhat, 2007; Habib &amp; Miller, 2009; Lee, Waddell, Wang,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Pendyala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2010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2"/>
            <a:r>
              <a:rPr lang="en-US" sz="1800" dirty="0" smtClean="0"/>
              <a:t>Transit</a:t>
            </a:r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Pinjari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Bhat, &amp;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Hensher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2009;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Pinjari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Pendyala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Bhat, &amp; Waddell, 2011)</a:t>
            </a:r>
            <a:endParaRPr lang="en-US" sz="9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The accessibility of SAVs vary throughout the city</a:t>
            </a:r>
          </a:p>
          <a:p>
            <a:pPr lvl="1"/>
            <a:r>
              <a:rPr lang="en-US" dirty="0" smtClean="0"/>
              <a:t>Easiness to find ride-sharing</a:t>
            </a:r>
          </a:p>
          <a:p>
            <a:pPr lvl="1"/>
            <a:r>
              <a:rPr lang="en-US" dirty="0" smtClean="0"/>
              <a:t>Distribution of SAVs in the city</a:t>
            </a:r>
          </a:p>
          <a:p>
            <a:endParaRPr lang="en-US" dirty="0"/>
          </a:p>
        </p:txBody>
      </p:sp>
      <p:pic>
        <p:nvPicPr>
          <p:cNvPr id="1026" name="Picture 2" descr="https://people.hofstra.edu/geotrans/eng/ch6en/conc6en/img/rentcur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75" y="1893079"/>
            <a:ext cx="2976225" cy="417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743700" y="6128157"/>
            <a:ext cx="5448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https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://people.hofstra.edu/geotrans/eng/ch6en/conc6en/landrenttheory.html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322614"/>
            <a:ext cx="12192000" cy="5535385"/>
          </a:xfrm>
          <a:prstGeom prst="rect">
            <a:avLst/>
          </a:prstGeom>
          <a:solidFill>
            <a:schemeClr val="bg1">
              <a:lumMod val="8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2275" y="2420202"/>
            <a:ext cx="419961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How will SAVs change the commute travel costs, especially the time and operation costs? 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/>
              <a:t>How will such change influence people’s residential location choice?</a:t>
            </a:r>
            <a:endParaRPr lang="en-US" sz="2400" b="1" dirty="0"/>
          </a:p>
          <a:p>
            <a:endParaRPr lang="en-US" sz="1400" dirty="0"/>
          </a:p>
        </p:txBody>
      </p:sp>
      <p:pic>
        <p:nvPicPr>
          <p:cNvPr id="1032" name="Picture 8" descr="http://3.bp.blogspot.com/-XkH5VnQaGME/UxhZM0cmKlI/AAAAAAAALvQ/BNpW-dMArhc/s1600/7-Reasons-Why-Atlanta-Needs-Google-Fiber-infographic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8EEE4"/>
              </a:clrFrom>
              <a:clrTo>
                <a:srgbClr val="E8EE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17" b="10664"/>
          <a:stretch/>
        </p:blipFill>
        <p:spPr bwMode="auto">
          <a:xfrm>
            <a:off x="5211891" y="2647403"/>
            <a:ext cx="5888830" cy="236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1.iconfinder.com/data/icons/real-estate-set-2/512/17-512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251" y="2566859"/>
            <a:ext cx="1484559" cy="148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Research Framework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16733" y="1697493"/>
            <a:ext cx="3613991" cy="4610840"/>
          </a:xfrm>
          <a:prstGeom prst="rect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35408" y="1685927"/>
            <a:ext cx="3486202" cy="4610840"/>
          </a:xfrm>
          <a:prstGeom prst="rect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3544" y="1707767"/>
            <a:ext cx="3403746" cy="4610840"/>
          </a:xfrm>
          <a:prstGeom prst="rect">
            <a:avLst/>
          </a:prstGeom>
          <a:solidFill>
            <a:schemeClr val="bg2">
              <a:lumMod val="7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3545" y="1690688"/>
            <a:ext cx="897840" cy="793205"/>
            <a:chOff x="635000" y="1690688"/>
            <a:chExt cx="897840" cy="793205"/>
          </a:xfrm>
        </p:grpSpPr>
        <p:sp>
          <p:nvSpPr>
            <p:cNvPr id="9" name="Oval 8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21640" y="1707767"/>
              <a:ext cx="71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40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24944" y="1692638"/>
            <a:ext cx="897840" cy="793205"/>
            <a:chOff x="635000" y="1690688"/>
            <a:chExt cx="897840" cy="793205"/>
          </a:xfrm>
        </p:grpSpPr>
        <p:sp>
          <p:nvSpPr>
            <p:cNvPr id="12" name="Oval 11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1640" y="1707767"/>
              <a:ext cx="71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2</a:t>
              </a:r>
              <a:endParaRPr lang="en-US" sz="40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223416" y="1696201"/>
            <a:ext cx="897840" cy="793205"/>
            <a:chOff x="635000" y="1690688"/>
            <a:chExt cx="897840" cy="793205"/>
          </a:xfrm>
        </p:grpSpPr>
        <p:sp>
          <p:nvSpPr>
            <p:cNvPr id="15" name="Oval 1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21640" y="1707767"/>
              <a:ext cx="71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3</a:t>
              </a:r>
              <a:endParaRPr lang="en-US" sz="40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20" name="Striped Right Arrow 19"/>
          <p:cNvSpPr/>
          <p:nvPr/>
        </p:nvSpPr>
        <p:spPr>
          <a:xfrm>
            <a:off x="3656704" y="5561367"/>
            <a:ext cx="1028969" cy="742205"/>
          </a:xfrm>
          <a:prstGeom prst="stripedRightArrow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1" name="Striped Right Arrow 20"/>
          <p:cNvSpPr/>
          <p:nvPr/>
        </p:nvSpPr>
        <p:spPr>
          <a:xfrm>
            <a:off x="7389134" y="5561367"/>
            <a:ext cx="1028969" cy="742205"/>
          </a:xfrm>
          <a:prstGeom prst="stripedRightArrow">
            <a:avLst/>
          </a:prstGeom>
          <a:solidFill>
            <a:schemeClr val="accent2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73431" y="1717401"/>
            <a:ext cx="2689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endParaRPr lang="en-US" sz="2000" b="1" dirty="0">
              <a:solidFill>
                <a:schemeClr val="accent5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79791" y="1673741"/>
            <a:ext cx="22296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Garamond" charset="0"/>
                <a:ea typeface="Garamond" charset="0"/>
                <a:cs typeface="Garamond" charset="0"/>
              </a:rPr>
              <a:t>Discrete Event SAV Simulation</a:t>
            </a:r>
            <a:endParaRPr lang="en-US" sz="2000" b="1" dirty="0">
              <a:solidFill>
                <a:schemeClr val="accent5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50653" y="1690688"/>
            <a:ext cx="3130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  <a:latin typeface="Garamond" charset="0"/>
                <a:ea typeface="Garamond" charset="0"/>
                <a:cs typeface="Garamond" charset="0"/>
              </a:rPr>
              <a:t>Update Residential location choice model</a:t>
            </a:r>
            <a:endParaRPr lang="en-US" sz="2000" b="1" dirty="0">
              <a:solidFill>
                <a:schemeClr val="accent5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2626527"/>
            <a:ext cx="30647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Atlanta Travel Survey + Zillow Property Records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The role of transportation cost in residential location choice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Multinominal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Logit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Model by market segments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Age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Lifecycle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26057" y="2758197"/>
            <a:ext cx="205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39528" y="2630805"/>
            <a:ext cx="2749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Simulate the performance of SAV system when fulfilling the travel demand of residents in 10 county Atlanta Area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Updating transportation costs in the era of SAVs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3600" y="2765001"/>
            <a:ext cx="31623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Update the transportation costs variables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Recalculate the probability distribution among alternatives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Observe how household’s preference may shift due to the introduction of SAVs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0" grpId="0" animBg="1"/>
      <p:bldP spid="21" grpId="0" animBg="1"/>
      <p:bldP spid="24" grpId="0"/>
      <p:bldP spid="25" grpId="0"/>
      <p:bldP spid="28" grpId="0"/>
      <p:bldP spid="29" grpId="0"/>
      <p:bldP spid="30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8" y="225516"/>
            <a:ext cx="5740919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Data Sources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5238" y="437078"/>
            <a:ext cx="634470" cy="576176"/>
            <a:chOff x="635000" y="1690688"/>
            <a:chExt cx="873456" cy="793205"/>
          </a:xfrm>
        </p:grpSpPr>
        <p:sp>
          <p:nvSpPr>
            <p:cNvPr id="5" name="Oval 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7256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8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1" y="2552700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ge result for hous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757" y="2552700"/>
            <a:ext cx="951706" cy="95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0000">
            <a:off x="2937190" y="2841890"/>
            <a:ext cx="707977" cy="7079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1994" y="1707090"/>
            <a:ext cx="201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Atlanta Travel Survey</a:t>
            </a:r>
            <a:endParaRPr lang="en-US" sz="2000" b="1"/>
          </a:p>
        </p:txBody>
      </p:sp>
      <p:sp>
        <p:nvSpPr>
          <p:cNvPr id="13" name="TextBox 12"/>
          <p:cNvSpPr txBox="1"/>
          <p:nvPr/>
        </p:nvSpPr>
        <p:spPr>
          <a:xfrm>
            <a:off x="3714040" y="1707090"/>
            <a:ext cx="201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Zillow Property Records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611063" y="2382222"/>
            <a:ext cx="1387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Home Address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1994" y="3685540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Nov 2010 – Jan 2011</a:t>
            </a:r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3524" y="4217674"/>
            <a:ext cx="2032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Size</a:t>
            </a:r>
          </a:p>
          <a:p>
            <a:pPr algn="ctr"/>
            <a:r>
              <a:rPr lang="en-US" dirty="0" smtClean="0"/>
              <a:t>Income</a:t>
            </a:r>
          </a:p>
          <a:p>
            <a:pPr algn="ctr"/>
            <a:r>
              <a:rPr lang="en-US" dirty="0"/>
              <a:t>Race/Ethnic Group</a:t>
            </a:r>
          </a:p>
          <a:p>
            <a:pPr algn="ctr"/>
            <a:r>
              <a:rPr lang="en-US" dirty="0"/>
              <a:t>Lifecycle</a:t>
            </a:r>
          </a:p>
          <a:p>
            <a:pPr algn="ctr"/>
            <a:r>
              <a:rPr lang="en-US" dirty="0" smtClean="0"/>
              <a:t>Age</a:t>
            </a:r>
          </a:p>
          <a:p>
            <a:pPr algn="ctr"/>
            <a:r>
              <a:rPr lang="en-US" dirty="0" smtClean="0"/>
              <a:t>Vehicle Ownership</a:t>
            </a:r>
          </a:p>
          <a:p>
            <a:pPr algn="ctr"/>
            <a:r>
              <a:rPr lang="en-US" dirty="0" smtClean="0"/>
              <a:t>Work Places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1254" y="4217674"/>
            <a:ext cx="2027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Bedroom</a:t>
            </a:r>
          </a:p>
          <a:p>
            <a:pPr algn="ctr"/>
            <a:r>
              <a:rPr lang="en-US" dirty="0" smtClean="0"/>
              <a:t>Bathroom</a:t>
            </a:r>
          </a:p>
          <a:p>
            <a:pPr algn="ctr"/>
            <a:r>
              <a:rPr lang="en-US" dirty="0" smtClean="0"/>
              <a:t>Finished SQFT</a:t>
            </a:r>
          </a:p>
          <a:p>
            <a:pPr algn="ctr"/>
            <a:r>
              <a:rPr lang="en-US" dirty="0" smtClean="0"/>
              <a:t>Lot Size</a:t>
            </a:r>
          </a:p>
          <a:p>
            <a:pPr algn="ctr"/>
            <a:r>
              <a:rPr lang="en-US" dirty="0" smtClean="0"/>
              <a:t>School District</a:t>
            </a:r>
          </a:p>
          <a:p>
            <a:pPr algn="ctr"/>
            <a:r>
              <a:rPr lang="en-US" dirty="0" smtClean="0"/>
              <a:t>Year Built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329794" y="3805858"/>
            <a:ext cx="0" cy="267081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542128" y="3008963"/>
            <a:ext cx="6002172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49" y="2566062"/>
            <a:ext cx="464812" cy="4648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7180" y="2566062"/>
            <a:ext cx="464812" cy="4648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7730" y="2570719"/>
            <a:ext cx="464812" cy="4648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231153" y="3073364"/>
            <a:ext cx="80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Time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368150" y="3029703"/>
            <a:ext cx="68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3F50"/>
                </a:solidFill>
              </a:rPr>
              <a:t>Sept</a:t>
            </a:r>
          </a:p>
          <a:p>
            <a:pPr algn="ctr"/>
            <a:r>
              <a:rPr lang="en-US" b="1" dirty="0" smtClean="0">
                <a:solidFill>
                  <a:srgbClr val="333F50"/>
                </a:solidFill>
              </a:rPr>
              <a:t>2013</a:t>
            </a:r>
            <a:endParaRPr lang="en-US" b="1" dirty="0">
              <a:solidFill>
                <a:srgbClr val="333F5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25152" y="3008963"/>
            <a:ext cx="68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3F50"/>
                </a:solidFill>
              </a:rPr>
              <a:t>Mar</a:t>
            </a:r>
          </a:p>
          <a:p>
            <a:pPr algn="ctr"/>
            <a:r>
              <a:rPr lang="en-US" b="1" dirty="0" smtClean="0">
                <a:solidFill>
                  <a:srgbClr val="333F50"/>
                </a:solidFill>
              </a:rPr>
              <a:t>2009</a:t>
            </a:r>
            <a:endParaRPr lang="en-US" b="1" dirty="0">
              <a:solidFill>
                <a:srgbClr val="333F5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50641" y="3008963"/>
            <a:ext cx="68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333F50"/>
                </a:solidFill>
              </a:rPr>
              <a:t>Jun</a:t>
            </a:r>
          </a:p>
          <a:p>
            <a:pPr algn="ctr"/>
            <a:r>
              <a:rPr lang="en-US" b="1" dirty="0" smtClean="0">
                <a:solidFill>
                  <a:srgbClr val="333F50"/>
                </a:solidFill>
              </a:rPr>
              <a:t>2006</a:t>
            </a:r>
            <a:endParaRPr lang="en-US" b="1" dirty="0">
              <a:solidFill>
                <a:srgbClr val="333F5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98460" y="2234342"/>
            <a:ext cx="100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$380,000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264166" y="2235363"/>
            <a:ext cx="100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$350,000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759680" y="2209800"/>
            <a:ext cx="1008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$240,000</a:t>
            </a:r>
            <a:endParaRPr lang="en-US" dirty="0"/>
          </a:p>
        </p:txBody>
      </p:sp>
      <p:grpSp>
        <p:nvGrpSpPr>
          <p:cNvPr id="64" name="Group 63"/>
          <p:cNvGrpSpPr/>
          <p:nvPr/>
        </p:nvGrpSpPr>
        <p:grpSpPr>
          <a:xfrm>
            <a:off x="5891948" y="2036192"/>
            <a:ext cx="4996305" cy="2420746"/>
            <a:chOff x="5891948" y="2036192"/>
            <a:chExt cx="4996305" cy="2420746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7869066" y="2036192"/>
              <a:ext cx="1201" cy="2420053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302377" y="3024097"/>
              <a:ext cx="7877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2">
                      <a:lumMod val="50000"/>
                    </a:schemeClr>
                  </a:solidFill>
                </a:rPr>
                <a:t>Nov 2010</a:t>
              </a:r>
              <a:endParaRPr lang="en-US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91948" y="3748359"/>
              <a:ext cx="1977118" cy="707886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* The household lived here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67317" y="3749052"/>
              <a:ext cx="2120936" cy="707886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* The household purchased the unit</a:t>
              </a:r>
            </a:p>
          </p:txBody>
        </p:sp>
        <p:cxnSp>
          <p:nvCxnSpPr>
            <p:cNvPr id="46" name="Straight Connector 45"/>
            <p:cNvCxnSpPr>
              <a:stCxn id="31" idx="2"/>
            </p:cNvCxnSpPr>
            <p:nvPr/>
          </p:nvCxnSpPr>
          <p:spPr>
            <a:xfrm flipH="1">
              <a:off x="8767317" y="3655294"/>
              <a:ext cx="978" cy="800951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5948171" y="4655128"/>
            <a:ext cx="5274430" cy="1590949"/>
            <a:chOff x="5948171" y="4655128"/>
            <a:chExt cx="5274430" cy="1590949"/>
          </a:xfrm>
        </p:grpSpPr>
        <p:sp>
          <p:nvSpPr>
            <p:cNvPr id="59" name="TextBox 58"/>
            <p:cNvSpPr txBox="1"/>
            <p:nvPr/>
          </p:nvSpPr>
          <p:spPr>
            <a:xfrm>
              <a:off x="6164950" y="4834965"/>
              <a:ext cx="5057651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Households who purchased the unit within </a:t>
              </a:r>
              <a:r>
                <a:rPr lang="en-US" sz="2800" b="1" dirty="0" smtClean="0">
                  <a:solidFill>
                    <a:schemeClr val="accent6">
                      <a:lumMod val="75000"/>
                    </a:schemeClr>
                  </a:solidFill>
                </a:rPr>
                <a:t>5</a:t>
              </a:r>
              <a:r>
                <a:rPr lang="en-US" sz="2400" dirty="0" smtClean="0"/>
                <a:t> years from the travel survey time are included in the final model.</a:t>
              </a:r>
              <a:endParaRPr lang="en-US" sz="2400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70000"/>
            </a:blip>
            <a:stretch>
              <a:fillRect/>
            </a:stretch>
          </p:blipFill>
          <p:spPr>
            <a:xfrm>
              <a:off x="5948171" y="4655128"/>
              <a:ext cx="666183" cy="1060633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alphaModFix amt="70000"/>
            </a:blip>
            <a:stretch>
              <a:fillRect/>
            </a:stretch>
          </p:blipFill>
          <p:spPr>
            <a:xfrm rot="10800000">
              <a:off x="10231646" y="5185444"/>
              <a:ext cx="666183" cy="1060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47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" t="5646" r="3549" b="6129"/>
          <a:stretch/>
        </p:blipFill>
        <p:spPr>
          <a:xfrm>
            <a:off x="6581015" y="-79575"/>
            <a:ext cx="5669280" cy="6937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708" y="225516"/>
            <a:ext cx="5740919" cy="13255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Residential Location Choice Model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en-US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Data Sources</a:t>
            </a:r>
            <a:endParaRPr lang="en-US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5046"/>
            <a:ext cx="5684520" cy="4639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   Data Filter</a:t>
            </a:r>
          </a:p>
          <a:p>
            <a:pPr lvl="1"/>
            <a:r>
              <a:rPr lang="en-US" dirty="0">
                <a:latin typeface="Garamond" charset="0"/>
                <a:ea typeface="Garamond" charset="0"/>
                <a:cs typeface="Garamond" charset="0"/>
              </a:rPr>
              <a:t>Purchased property within 5 years 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Households </a:t>
            </a:r>
            <a:r>
              <a:rPr lang="en-US" dirty="0">
                <a:latin typeface="Garamond" charset="0"/>
                <a:ea typeface="Garamond" charset="0"/>
                <a:cs typeface="Garamond" charset="0"/>
              </a:rPr>
              <a:t>with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workers [no telecommute]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Removed outliers [price, built year</a:t>
            </a:r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…]</a:t>
            </a:r>
          </a:p>
          <a:p>
            <a:pPr lvl="1"/>
            <a:r>
              <a:rPr lang="is-IS" dirty="0" smtClean="0">
                <a:latin typeface="Garamond" charset="0"/>
                <a:ea typeface="Garamond" charset="0"/>
                <a:cs typeface="Garamond" charset="0"/>
              </a:rPr>
              <a:t>Removed records with missing values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b="1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en-US" b="1" dirty="0" smtClean="0">
                <a:latin typeface="Garamond" charset="0"/>
                <a:ea typeface="Garamond" charset="0"/>
                <a:cs typeface="Garamond" charset="0"/>
              </a:rPr>
              <a:t>Final Households #: </a:t>
            </a:r>
            <a:r>
              <a:rPr lang="en-US" sz="3500" b="1" dirty="0" smtClean="0">
                <a:solidFill>
                  <a:schemeClr val="accent6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909</a:t>
            </a:r>
          </a:p>
          <a:p>
            <a:endParaRPr lang="en-US" sz="3500" b="1" dirty="0" smtClean="0">
              <a:solidFill>
                <a:schemeClr val="accent6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5238" y="437078"/>
            <a:ext cx="634470" cy="576176"/>
            <a:chOff x="635000" y="1690688"/>
            <a:chExt cx="873456" cy="793205"/>
          </a:xfrm>
        </p:grpSpPr>
        <p:sp>
          <p:nvSpPr>
            <p:cNvPr id="5" name="Oval 4"/>
            <p:cNvSpPr/>
            <p:nvPr/>
          </p:nvSpPr>
          <p:spPr>
            <a:xfrm>
              <a:off x="635000" y="1690688"/>
              <a:ext cx="793205" cy="793205"/>
            </a:xfrm>
            <a:prstGeom prst="ellipse">
              <a:avLst/>
            </a:prstGeom>
            <a:solidFill>
              <a:schemeClr val="accent6">
                <a:lumMod val="50000"/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charset="0"/>
                <a:ea typeface="Garamond" charset="0"/>
                <a:cs typeface="Garamond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7256" y="1707767"/>
              <a:ext cx="711200" cy="720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  <a:latin typeface="Garamond" charset="0"/>
                  <a:ea typeface="Garamond" charset="0"/>
                  <a:cs typeface="Garamond" charset="0"/>
                </a:rPr>
                <a:t>1</a:t>
              </a:r>
              <a:endParaRPr lang="en-US" sz="2800" b="1" dirty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0861F-C4E5-6A42-9145-5E09253D72F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8431" y="1621581"/>
            <a:ext cx="705965" cy="7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7623</TotalTime>
  <Words>1238</Words>
  <Application>Microsoft Macintosh PowerPoint</Application>
  <PresentationFormat>Widescreen</PresentationFormat>
  <Paragraphs>412</Paragraphs>
  <Slides>19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Cambria Math</vt:lpstr>
      <vt:lpstr>Century Schoolbook</vt:lpstr>
      <vt:lpstr>Garamond</vt:lpstr>
      <vt:lpstr>Helvetica Neue</vt:lpstr>
      <vt:lpstr>Wingdings 3</vt:lpstr>
      <vt:lpstr>方正舒体</vt:lpstr>
      <vt:lpstr>Arial</vt:lpstr>
      <vt:lpstr>Office Theme</vt:lpstr>
      <vt:lpstr>Residential Location Choice for Workers in the Era of Shared Autonomous Vehicles</vt:lpstr>
      <vt:lpstr>Autonomous Vehicles &amp; Sharing Economy</vt:lpstr>
      <vt:lpstr>Existing SAV Modeling Efforts</vt:lpstr>
      <vt:lpstr>How about Urban Land Use?</vt:lpstr>
      <vt:lpstr>Research Questions</vt:lpstr>
      <vt:lpstr>SAVs and Residential Location Choice</vt:lpstr>
      <vt:lpstr>Research Framework</vt:lpstr>
      <vt:lpstr>Residential Location Choice Model Data Sources</vt:lpstr>
      <vt:lpstr>Residential Location Choice Model Data Sources</vt:lpstr>
      <vt:lpstr>Residential Location Choice Model Alternatives Development</vt:lpstr>
      <vt:lpstr>Residential Location Choice Model Independent Variables</vt:lpstr>
      <vt:lpstr>Residential Location Choice Model Model Results by Market Segments</vt:lpstr>
      <vt:lpstr>SAV Simulation Model Conceptual Model</vt:lpstr>
      <vt:lpstr>SAV Simulation Model Transportation Costs Updates</vt:lpstr>
      <vt:lpstr>Residential Location Choice Model Update Monte Carlo Simulation</vt:lpstr>
      <vt:lpstr>Residential Location Choice Model Update New Residential Location Choices (¢30cents/mile)</vt:lpstr>
      <vt:lpstr>Residential Location Choice Model Update New Residential Location Choices (¢30cents/mile) </vt:lpstr>
      <vt:lpstr>Discussions and Conclusions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Interactions between Land Use and Transportation in the Era of Shared Autonomous Vehicles: A Simulation Model</dc:title>
  <dc:creator>Microsoft Office User</dc:creator>
  <cp:lastModifiedBy>Microsoft Office User</cp:lastModifiedBy>
  <cp:revision>279</cp:revision>
  <dcterms:created xsi:type="dcterms:W3CDTF">2016-04-25T15:29:56Z</dcterms:created>
  <dcterms:modified xsi:type="dcterms:W3CDTF">2016-11-03T14:45:30Z</dcterms:modified>
</cp:coreProperties>
</file>